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4" r:id="rId7"/>
    <p:sldId id="265" r:id="rId8"/>
    <p:sldId id="266" r:id="rId9"/>
    <p:sldId id="267" r:id="rId10"/>
    <p:sldId id="268" r:id="rId11"/>
    <p:sldId id="269" r:id="rId12"/>
    <p:sldId id="270" r:id="rId13"/>
    <p:sldId id="271" r:id="rId14"/>
    <p:sldId id="272" r:id="rId15"/>
    <p:sldId id="273" r:id="rId16"/>
  </p:sldIdLst>
  <p:sldSz cx="18288000" cy="10287000"/>
  <p:notesSz cx="6858000" cy="9144000"/>
  <p:embeddedFontLst>
    <p:embeddedFont>
      <p:font typeface="Montserrat" panose="020F0502020204030204" pitchFamily="2" charset="0"/>
      <p:regular r:id="rId18"/>
    </p:embeddedFont>
    <p:embeddedFont>
      <p:font typeface="Montserrat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1.jpeg"/><Relationship Id="rId4" Type="http://schemas.openxmlformats.org/officeDocument/2006/relationships/image" Target="../media/image2.pn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grpSp>
        <p:nvGrpSpPr>
          <p:cNvPr id="9" name="Group 9"/>
          <p:cNvGrpSpPr>
            <a:grpSpLocks noChangeAspect="1"/>
          </p:cNvGrpSpPr>
          <p:nvPr/>
        </p:nvGrpSpPr>
        <p:grpSpPr>
          <a:xfrm>
            <a:off x="0" y="0"/>
            <a:ext cx="18288006" cy="10287002"/>
            <a:chOff x="0" y="0"/>
            <a:chExt cx="24384008" cy="13716003"/>
          </a:xfrm>
        </p:grpSpPr>
        <p:sp>
          <p:nvSpPr>
            <p:cNvPr id="10" name="Freeform 10"/>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7"/>
              <a:stretch>
                <a:fillRect/>
              </a:stretch>
            </a:blipFill>
          </p:spPr>
          <p:txBody>
            <a:bodyPr/>
            <a:lstStyle/>
            <a:p>
              <a:endParaRPr lang="en-US"/>
            </a:p>
          </p:txBody>
        </p:sp>
      </p:grpSp>
      <p:grpSp>
        <p:nvGrpSpPr>
          <p:cNvPr id="11" name="Group 11"/>
          <p:cNvGrpSpPr>
            <a:grpSpLocks noChangeAspect="1"/>
          </p:cNvGrpSpPr>
          <p:nvPr/>
        </p:nvGrpSpPr>
        <p:grpSpPr>
          <a:xfrm>
            <a:off x="3222800" y="-1710998"/>
            <a:ext cx="11842396" cy="8072300"/>
            <a:chOff x="0" y="0"/>
            <a:chExt cx="15789861" cy="10763067"/>
          </a:xfrm>
        </p:grpSpPr>
        <p:sp>
          <p:nvSpPr>
            <p:cNvPr id="12" name="Freeform 12"/>
            <p:cNvSpPr/>
            <p:nvPr/>
          </p:nvSpPr>
          <p:spPr>
            <a:xfrm>
              <a:off x="0" y="0"/>
              <a:ext cx="15789911" cy="10763123"/>
            </a:xfrm>
            <a:custGeom>
              <a:avLst/>
              <a:gdLst/>
              <a:ahLst/>
              <a:cxnLst/>
              <a:rect l="l" t="t" r="r" b="b"/>
              <a:pathLst>
                <a:path w="15789911" h="10763123">
                  <a:moveTo>
                    <a:pt x="0" y="0"/>
                  </a:moveTo>
                  <a:lnTo>
                    <a:pt x="15789911" y="0"/>
                  </a:lnTo>
                  <a:lnTo>
                    <a:pt x="15789911" y="10763123"/>
                  </a:lnTo>
                  <a:lnTo>
                    <a:pt x="0" y="10763123"/>
                  </a:lnTo>
                  <a:lnTo>
                    <a:pt x="0" y="0"/>
                  </a:lnTo>
                  <a:close/>
                </a:path>
              </a:pathLst>
            </a:custGeom>
            <a:blipFill>
              <a:blip r:embed="rId6"/>
              <a:stretch>
                <a:fillRect/>
              </a:stretch>
            </a:blipFill>
          </p:spPr>
          <p:txBody>
            <a:bodyPr/>
            <a:lstStyle/>
            <a:p>
              <a:endParaRPr lang="en-US"/>
            </a:p>
          </p:txBody>
        </p:sp>
      </p:grpSp>
      <p:sp>
        <p:nvSpPr>
          <p:cNvPr id="13" name="TextBox 13"/>
          <p:cNvSpPr txBox="1"/>
          <p:nvPr/>
        </p:nvSpPr>
        <p:spPr>
          <a:xfrm>
            <a:off x="2313375" y="4830325"/>
            <a:ext cx="11419350" cy="485775"/>
          </a:xfrm>
          <a:prstGeom prst="rect">
            <a:avLst/>
          </a:prstGeom>
        </p:spPr>
        <p:txBody>
          <a:bodyPr lIns="0" tIns="0" rIns="0" bIns="0" rtlCol="0" anchor="t">
            <a:spAutoFit/>
          </a:bodyPr>
          <a:lstStyle/>
          <a:p>
            <a:pPr algn="l">
              <a:lnSpc>
                <a:spcPts val="3840"/>
              </a:lnSpc>
            </a:pPr>
            <a:r>
              <a:rPr lang="en-US" sz="3200" b="1">
                <a:solidFill>
                  <a:srgbClr val="B4B0A9"/>
                </a:solidFill>
                <a:latin typeface="Montserrat Bold"/>
                <a:ea typeface="Montserrat Bold"/>
                <a:cs typeface="Montserrat Bold"/>
                <a:sym typeface="Montserrat Bold"/>
              </a:rPr>
              <a:t>Team Name : FutureForge</a:t>
            </a:r>
          </a:p>
        </p:txBody>
      </p:sp>
      <p:sp>
        <p:nvSpPr>
          <p:cNvPr id="14" name="TextBox 14"/>
          <p:cNvSpPr txBox="1"/>
          <p:nvPr/>
        </p:nvSpPr>
        <p:spPr>
          <a:xfrm>
            <a:off x="2313375" y="6089839"/>
            <a:ext cx="9117750" cy="485775"/>
          </a:xfrm>
          <a:prstGeom prst="rect">
            <a:avLst/>
          </a:prstGeom>
        </p:spPr>
        <p:txBody>
          <a:bodyPr lIns="0" tIns="0" rIns="0" bIns="0" rtlCol="0" anchor="t">
            <a:spAutoFit/>
          </a:bodyPr>
          <a:lstStyle/>
          <a:p>
            <a:pPr algn="l">
              <a:lnSpc>
                <a:spcPts val="3840"/>
              </a:lnSpc>
            </a:pPr>
            <a:r>
              <a:rPr lang="en-US" sz="3200" b="1">
                <a:solidFill>
                  <a:srgbClr val="B4B0A9"/>
                </a:solidFill>
                <a:latin typeface="Montserrat Bold"/>
                <a:ea typeface="Montserrat Bold"/>
                <a:cs typeface="Montserrat Bold"/>
                <a:sym typeface="Montserrat Bold"/>
              </a:rPr>
              <a:t>Project Title : GreenCommute</a:t>
            </a:r>
          </a:p>
        </p:txBody>
      </p:sp>
      <p:grpSp>
        <p:nvGrpSpPr>
          <p:cNvPr id="15" name="Group 15"/>
          <p:cNvGrpSpPr>
            <a:grpSpLocks noChangeAspect="1"/>
          </p:cNvGrpSpPr>
          <p:nvPr/>
        </p:nvGrpSpPr>
        <p:grpSpPr>
          <a:xfrm>
            <a:off x="5206948" y="8499976"/>
            <a:ext cx="2232750" cy="2232750"/>
            <a:chOff x="0" y="0"/>
            <a:chExt cx="2977000" cy="2977000"/>
          </a:xfrm>
        </p:grpSpPr>
        <p:sp>
          <p:nvSpPr>
            <p:cNvPr id="16" name="Freeform 16"/>
            <p:cNvSpPr/>
            <p:nvPr/>
          </p:nvSpPr>
          <p:spPr>
            <a:xfrm>
              <a:off x="0" y="0"/>
              <a:ext cx="2977007" cy="2977007"/>
            </a:xfrm>
            <a:custGeom>
              <a:avLst/>
              <a:gdLst/>
              <a:ahLst/>
              <a:cxnLst/>
              <a:rect l="l" t="t" r="r" b="b"/>
              <a:pathLst>
                <a:path w="2977007" h="2977007">
                  <a:moveTo>
                    <a:pt x="0" y="0"/>
                  </a:moveTo>
                  <a:lnTo>
                    <a:pt x="2977007" y="0"/>
                  </a:lnTo>
                  <a:lnTo>
                    <a:pt x="2977007" y="2977007"/>
                  </a:lnTo>
                  <a:lnTo>
                    <a:pt x="0" y="2977007"/>
                  </a:lnTo>
                  <a:lnTo>
                    <a:pt x="0" y="0"/>
                  </a:lnTo>
                  <a:close/>
                </a:path>
              </a:pathLst>
            </a:custGeom>
            <a:blipFill>
              <a:blip r:embed="rId8"/>
              <a:stretch>
                <a:fillRect/>
              </a:stretch>
            </a:blipFill>
          </p:spPr>
          <p:txBody>
            <a:bodyPr/>
            <a:lstStyle/>
            <a:p>
              <a:endParaRPr lang="en-US"/>
            </a:p>
          </p:txBody>
        </p:sp>
      </p:grpSp>
      <p:grpSp>
        <p:nvGrpSpPr>
          <p:cNvPr id="17" name="Group 17"/>
          <p:cNvGrpSpPr>
            <a:grpSpLocks noChangeAspect="1"/>
          </p:cNvGrpSpPr>
          <p:nvPr/>
        </p:nvGrpSpPr>
        <p:grpSpPr>
          <a:xfrm>
            <a:off x="950400" y="8078624"/>
            <a:ext cx="3050096" cy="3050096"/>
            <a:chOff x="0" y="0"/>
            <a:chExt cx="4066795" cy="4066795"/>
          </a:xfrm>
        </p:grpSpPr>
        <p:sp>
          <p:nvSpPr>
            <p:cNvPr id="18" name="Freeform 18"/>
            <p:cNvSpPr/>
            <p:nvPr/>
          </p:nvSpPr>
          <p:spPr>
            <a:xfrm>
              <a:off x="0" y="0"/>
              <a:ext cx="4066794" cy="4066794"/>
            </a:xfrm>
            <a:custGeom>
              <a:avLst/>
              <a:gdLst/>
              <a:ahLst/>
              <a:cxnLst/>
              <a:rect l="l" t="t" r="r" b="b"/>
              <a:pathLst>
                <a:path w="4066794" h="4066794">
                  <a:moveTo>
                    <a:pt x="0" y="0"/>
                  </a:moveTo>
                  <a:lnTo>
                    <a:pt x="4066794" y="0"/>
                  </a:lnTo>
                  <a:lnTo>
                    <a:pt x="4066794" y="4066794"/>
                  </a:lnTo>
                  <a:lnTo>
                    <a:pt x="0" y="4066794"/>
                  </a:lnTo>
                  <a:lnTo>
                    <a:pt x="0" y="0"/>
                  </a:lnTo>
                  <a:close/>
                </a:path>
              </a:pathLst>
            </a:custGeom>
            <a:blipFill>
              <a:blip r:embed="rId4"/>
              <a:stretch>
                <a:fillRect/>
              </a:stretch>
            </a:blipFill>
          </p:spPr>
          <p:txBody>
            <a:bodyPr/>
            <a:lstStyle/>
            <a:p>
              <a:endParaRPr lang="en-US"/>
            </a:p>
          </p:txBody>
        </p:sp>
      </p:grpSp>
      <p:grpSp>
        <p:nvGrpSpPr>
          <p:cNvPr id="19" name="Group 19"/>
          <p:cNvGrpSpPr>
            <a:grpSpLocks noChangeAspect="1"/>
          </p:cNvGrpSpPr>
          <p:nvPr/>
        </p:nvGrpSpPr>
        <p:grpSpPr>
          <a:xfrm>
            <a:off x="9047950" y="9240228"/>
            <a:ext cx="4020848" cy="752274"/>
            <a:chOff x="0" y="0"/>
            <a:chExt cx="5361131" cy="1003032"/>
          </a:xfrm>
        </p:grpSpPr>
        <p:sp>
          <p:nvSpPr>
            <p:cNvPr id="20" name="Freeform 20"/>
            <p:cNvSpPr/>
            <p:nvPr/>
          </p:nvSpPr>
          <p:spPr>
            <a:xfrm>
              <a:off x="0" y="0"/>
              <a:ext cx="5361178" cy="1003046"/>
            </a:xfrm>
            <a:custGeom>
              <a:avLst/>
              <a:gdLst/>
              <a:ahLst/>
              <a:cxnLst/>
              <a:rect l="l" t="t" r="r" b="b"/>
              <a:pathLst>
                <a:path w="5361178" h="1003046">
                  <a:moveTo>
                    <a:pt x="0" y="0"/>
                  </a:moveTo>
                  <a:lnTo>
                    <a:pt x="5361178" y="0"/>
                  </a:lnTo>
                  <a:lnTo>
                    <a:pt x="5361178" y="1003046"/>
                  </a:lnTo>
                  <a:lnTo>
                    <a:pt x="0" y="1003046"/>
                  </a:lnTo>
                  <a:lnTo>
                    <a:pt x="0" y="0"/>
                  </a:lnTo>
                  <a:close/>
                </a:path>
              </a:pathLst>
            </a:custGeom>
            <a:blipFill>
              <a:blip r:embed="rId9"/>
              <a:stretch>
                <a:fillRect l="-2" r="-1" b="1"/>
              </a:stretch>
            </a:blipFill>
          </p:spPr>
          <p:txBody>
            <a:bodyPr/>
            <a:lstStyle/>
            <a:p>
              <a:endParaRPr lang="en-US"/>
            </a:p>
          </p:txBody>
        </p:sp>
      </p:grpSp>
      <p:grpSp>
        <p:nvGrpSpPr>
          <p:cNvPr id="21" name="Group 21"/>
          <p:cNvGrpSpPr>
            <a:grpSpLocks noChangeAspect="1"/>
          </p:cNvGrpSpPr>
          <p:nvPr/>
        </p:nvGrpSpPr>
        <p:grpSpPr>
          <a:xfrm>
            <a:off x="14429056" y="8487274"/>
            <a:ext cx="3349944" cy="2232750"/>
            <a:chOff x="0" y="0"/>
            <a:chExt cx="4466592" cy="2977000"/>
          </a:xfrm>
        </p:grpSpPr>
        <p:sp>
          <p:nvSpPr>
            <p:cNvPr id="22" name="Freeform 22"/>
            <p:cNvSpPr/>
            <p:nvPr/>
          </p:nvSpPr>
          <p:spPr>
            <a:xfrm>
              <a:off x="0" y="0"/>
              <a:ext cx="4466590" cy="2977007"/>
            </a:xfrm>
            <a:custGeom>
              <a:avLst/>
              <a:gdLst/>
              <a:ahLst/>
              <a:cxnLst/>
              <a:rect l="l" t="t" r="r" b="b"/>
              <a:pathLst>
                <a:path w="4466590" h="2977007">
                  <a:moveTo>
                    <a:pt x="0" y="0"/>
                  </a:moveTo>
                  <a:lnTo>
                    <a:pt x="4466590" y="0"/>
                  </a:lnTo>
                  <a:lnTo>
                    <a:pt x="4466590" y="2977007"/>
                  </a:lnTo>
                  <a:lnTo>
                    <a:pt x="0" y="2977007"/>
                  </a:lnTo>
                  <a:lnTo>
                    <a:pt x="0" y="0"/>
                  </a:lnTo>
                  <a:close/>
                </a:path>
              </a:pathLst>
            </a:custGeom>
            <a:blipFill>
              <a:blip r:embed="rId5"/>
              <a:stretch>
                <a:fillRect/>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sp>
        <p:nvSpPr>
          <p:cNvPr id="9" name="Freeform 9"/>
          <p:cNvSpPr/>
          <p:nvPr/>
        </p:nvSpPr>
        <p:spPr>
          <a:xfrm>
            <a:off x="0" y="0"/>
            <a:ext cx="18288000" cy="4030687"/>
          </a:xfrm>
          <a:custGeom>
            <a:avLst/>
            <a:gdLst/>
            <a:ahLst/>
            <a:cxnLst/>
            <a:rect l="l" t="t" r="r" b="b"/>
            <a:pathLst>
              <a:path w="18288000" h="4030687">
                <a:moveTo>
                  <a:pt x="0" y="0"/>
                </a:moveTo>
                <a:lnTo>
                  <a:pt x="18288000" y="0"/>
                </a:lnTo>
                <a:lnTo>
                  <a:pt x="18288000" y="4030687"/>
                </a:lnTo>
                <a:lnTo>
                  <a:pt x="0" y="4030687"/>
                </a:lnTo>
                <a:lnTo>
                  <a:pt x="0" y="0"/>
                </a:lnTo>
                <a:close/>
              </a:path>
            </a:pathLst>
          </a:custGeom>
          <a:blipFill>
            <a:blip r:embed="rId7"/>
            <a:stretch>
              <a:fillRect t="-82844" b="-64432"/>
            </a:stretch>
          </a:blipFill>
        </p:spPr>
        <p:txBody>
          <a:bodyPr/>
          <a:lstStyle/>
          <a:p>
            <a:endParaRPr lang="en-US"/>
          </a:p>
        </p:txBody>
      </p:sp>
      <p:sp>
        <p:nvSpPr>
          <p:cNvPr id="10" name="TextBox 10"/>
          <p:cNvSpPr txBox="1"/>
          <p:nvPr/>
        </p:nvSpPr>
        <p:spPr>
          <a:xfrm>
            <a:off x="901902" y="4688221"/>
            <a:ext cx="16484195" cy="6262878"/>
          </a:xfrm>
          <a:prstGeom prst="rect">
            <a:avLst/>
          </a:prstGeom>
        </p:spPr>
        <p:txBody>
          <a:bodyPr lIns="0" tIns="0" rIns="0" bIns="0" rtlCol="0" anchor="t">
            <a:spAutoFit/>
          </a:bodyPr>
          <a:lstStyle/>
          <a:p>
            <a:pPr algn="l">
              <a:lnSpc>
                <a:spcPts val="3842"/>
              </a:lnSpc>
            </a:pPr>
            <a:endParaRPr/>
          </a:p>
          <a:p>
            <a:pPr marL="848394" lvl="1" indent="-424197" algn="l">
              <a:lnSpc>
                <a:spcPts val="3842"/>
              </a:lnSpc>
              <a:buFont typeface="Arial"/>
              <a:buChar char="•"/>
            </a:pPr>
            <a:r>
              <a:rPr lang="en-US" sz="2784" b="1">
                <a:solidFill>
                  <a:srgbClr val="B4B0A9"/>
                </a:solidFill>
                <a:latin typeface="Montserrat Bold"/>
                <a:ea typeface="Montserrat Bold"/>
                <a:cs typeface="Montserrat Bold"/>
                <a:sym typeface="Montserrat Bold"/>
              </a:rPr>
              <a:t>Risks &amp; Limitations:</a:t>
            </a:r>
          </a:p>
          <a:p>
            <a:pPr marL="1803588" lvl="3" indent="-450897" algn="l">
              <a:lnSpc>
                <a:spcPts val="3842"/>
              </a:lnSpc>
              <a:buFont typeface="Arial"/>
              <a:buChar char="￭"/>
            </a:pPr>
            <a:r>
              <a:rPr lang="en-US" sz="2784">
                <a:solidFill>
                  <a:srgbClr val="B4B0A9"/>
                </a:solidFill>
                <a:latin typeface="Montserrat"/>
                <a:ea typeface="Montserrat"/>
                <a:cs typeface="Montserrat"/>
                <a:sym typeface="Montserrat"/>
              </a:rPr>
              <a:t>User resistance to change</a:t>
            </a:r>
          </a:p>
          <a:p>
            <a:pPr marL="1803588" lvl="3" indent="-450897" algn="l">
              <a:lnSpc>
                <a:spcPts val="3842"/>
              </a:lnSpc>
              <a:buFont typeface="Arial"/>
              <a:buChar char="￭"/>
            </a:pPr>
            <a:r>
              <a:rPr lang="en-US" sz="2784">
                <a:solidFill>
                  <a:srgbClr val="B4B0A9"/>
                </a:solidFill>
                <a:latin typeface="Montserrat"/>
                <a:ea typeface="Montserrat"/>
                <a:cs typeface="Montserrat"/>
                <a:sym typeface="Montserrat"/>
              </a:rPr>
              <a:t>Limited transport data in rural areas</a:t>
            </a:r>
          </a:p>
          <a:p>
            <a:pPr marL="1803588" lvl="3" indent="-450897" algn="l">
              <a:lnSpc>
                <a:spcPts val="3842"/>
              </a:lnSpc>
              <a:buFont typeface="Arial"/>
              <a:buChar char="￭"/>
            </a:pPr>
            <a:r>
              <a:rPr lang="en-US" sz="2784">
                <a:solidFill>
                  <a:srgbClr val="B4B0A9"/>
                </a:solidFill>
                <a:latin typeface="Montserrat"/>
                <a:ea typeface="Montserrat"/>
                <a:cs typeface="Montserrat"/>
                <a:sym typeface="Montserrat"/>
              </a:rPr>
              <a:t>GPS data dependency</a:t>
            </a:r>
          </a:p>
          <a:p>
            <a:pPr algn="l">
              <a:lnSpc>
                <a:spcPts val="3842"/>
              </a:lnSpc>
            </a:pPr>
            <a:endParaRPr lang="en-US" sz="2784">
              <a:solidFill>
                <a:srgbClr val="B4B0A9"/>
              </a:solidFill>
              <a:latin typeface="Montserrat"/>
              <a:ea typeface="Montserrat"/>
              <a:cs typeface="Montserrat"/>
              <a:sym typeface="Montserrat"/>
            </a:endParaRPr>
          </a:p>
          <a:p>
            <a:pPr marL="848394" lvl="1" indent="-424197" algn="l">
              <a:lnSpc>
                <a:spcPts val="3842"/>
              </a:lnSpc>
              <a:buFont typeface="Arial"/>
              <a:buChar char="•"/>
            </a:pPr>
            <a:r>
              <a:rPr lang="en-US" sz="2784" b="1">
                <a:solidFill>
                  <a:srgbClr val="B4B0A9"/>
                </a:solidFill>
                <a:latin typeface="Montserrat Bold"/>
                <a:ea typeface="Montserrat Bold"/>
                <a:cs typeface="Montserrat Bold"/>
                <a:sym typeface="Montserrat Bold"/>
              </a:rPr>
              <a:t>Feasibility:</a:t>
            </a:r>
          </a:p>
          <a:p>
            <a:pPr marL="1803588" lvl="3" indent="-450897" algn="l">
              <a:lnSpc>
                <a:spcPts val="3842"/>
              </a:lnSpc>
              <a:buFont typeface="Arial"/>
              <a:buChar char="￭"/>
            </a:pPr>
            <a:r>
              <a:rPr lang="en-US" sz="2784">
                <a:solidFill>
                  <a:srgbClr val="B4B0A9"/>
                </a:solidFill>
                <a:latin typeface="Montserrat"/>
                <a:ea typeface="Montserrat"/>
                <a:cs typeface="Montserrat"/>
                <a:sym typeface="Montserrat"/>
              </a:rPr>
              <a:t>MVP can be built with open APIs, Flutter, Firebase</a:t>
            </a:r>
          </a:p>
          <a:p>
            <a:pPr marL="1803588" lvl="3" indent="-450897" algn="l">
              <a:lnSpc>
                <a:spcPts val="3842"/>
              </a:lnSpc>
              <a:buFont typeface="Arial"/>
              <a:buChar char="￭"/>
            </a:pPr>
            <a:r>
              <a:rPr lang="en-US" sz="2784">
                <a:solidFill>
                  <a:srgbClr val="B4B0A9"/>
                </a:solidFill>
                <a:latin typeface="Montserrat"/>
                <a:ea typeface="Montserrat"/>
                <a:cs typeface="Montserrat"/>
                <a:sym typeface="Montserrat"/>
              </a:rPr>
              <a:t>Modular backend for scaling</a:t>
            </a:r>
          </a:p>
          <a:p>
            <a:pPr algn="l">
              <a:lnSpc>
                <a:spcPts val="3842"/>
              </a:lnSpc>
            </a:pPr>
            <a:endParaRPr lang="en-US" sz="2784">
              <a:solidFill>
                <a:srgbClr val="B4B0A9"/>
              </a:solidFill>
              <a:latin typeface="Montserrat"/>
              <a:ea typeface="Montserrat"/>
              <a:cs typeface="Montserrat"/>
              <a:sym typeface="Montserrat"/>
            </a:endParaRPr>
          </a:p>
          <a:p>
            <a:pPr algn="l">
              <a:lnSpc>
                <a:spcPts val="3842"/>
              </a:lnSpc>
            </a:pPr>
            <a:endParaRPr lang="en-US" sz="2784">
              <a:solidFill>
                <a:srgbClr val="B4B0A9"/>
              </a:solidFill>
              <a:latin typeface="Montserrat"/>
              <a:ea typeface="Montserrat"/>
              <a:cs typeface="Montserrat"/>
              <a:sym typeface="Montserrat"/>
            </a:endParaRPr>
          </a:p>
          <a:p>
            <a:pPr marL="848747" lvl="1" indent="-424374" algn="l">
              <a:lnSpc>
                <a:spcPts val="3842"/>
              </a:lnSpc>
            </a:pPr>
            <a:endParaRPr lang="en-US" sz="2784">
              <a:solidFill>
                <a:srgbClr val="B4B0A9"/>
              </a:solidFill>
              <a:latin typeface="Montserrat"/>
              <a:ea typeface="Montserrat"/>
              <a:cs typeface="Montserrat"/>
              <a:sym typeface="Montserrat"/>
            </a:endParaRPr>
          </a:p>
          <a:p>
            <a:pPr marL="848747" lvl="1" indent="-424374" algn="l">
              <a:lnSpc>
                <a:spcPts val="3341"/>
              </a:lnSpc>
            </a:pPr>
            <a:endParaRPr lang="en-US" sz="2784">
              <a:solidFill>
                <a:srgbClr val="B4B0A9"/>
              </a:solidFill>
              <a:latin typeface="Montserrat"/>
              <a:ea typeface="Montserrat"/>
              <a:cs typeface="Montserrat"/>
              <a:sym typeface="Montserrat"/>
            </a:endParaRPr>
          </a:p>
        </p:txBody>
      </p:sp>
      <p:grpSp>
        <p:nvGrpSpPr>
          <p:cNvPr id="11" name="Group 11"/>
          <p:cNvGrpSpPr/>
          <p:nvPr/>
        </p:nvGrpSpPr>
        <p:grpSpPr>
          <a:xfrm>
            <a:off x="1247120" y="4282956"/>
            <a:ext cx="3821659" cy="689094"/>
            <a:chOff x="0" y="0"/>
            <a:chExt cx="1006528" cy="181490"/>
          </a:xfrm>
        </p:grpSpPr>
        <p:sp>
          <p:nvSpPr>
            <p:cNvPr id="12" name="Freeform 12"/>
            <p:cNvSpPr/>
            <p:nvPr/>
          </p:nvSpPr>
          <p:spPr>
            <a:xfrm>
              <a:off x="0" y="0"/>
              <a:ext cx="1006528" cy="181490"/>
            </a:xfrm>
            <a:custGeom>
              <a:avLst/>
              <a:gdLst/>
              <a:ahLst/>
              <a:cxnLst/>
              <a:rect l="l" t="t" r="r" b="b"/>
              <a:pathLst>
                <a:path w="1006528" h="181490">
                  <a:moveTo>
                    <a:pt x="90745" y="0"/>
                  </a:moveTo>
                  <a:lnTo>
                    <a:pt x="915783" y="0"/>
                  </a:lnTo>
                  <a:cubicBezTo>
                    <a:pt x="965900" y="0"/>
                    <a:pt x="1006528" y="40628"/>
                    <a:pt x="1006528" y="90745"/>
                  </a:cubicBezTo>
                  <a:lnTo>
                    <a:pt x="1006528" y="90745"/>
                  </a:lnTo>
                  <a:cubicBezTo>
                    <a:pt x="1006528" y="140862"/>
                    <a:pt x="965900" y="181490"/>
                    <a:pt x="915783" y="181490"/>
                  </a:cubicBezTo>
                  <a:lnTo>
                    <a:pt x="90745" y="181490"/>
                  </a:lnTo>
                  <a:cubicBezTo>
                    <a:pt x="40628" y="181490"/>
                    <a:pt x="0" y="140862"/>
                    <a:pt x="0" y="90745"/>
                  </a:cubicBezTo>
                  <a:lnTo>
                    <a:pt x="0" y="90745"/>
                  </a:lnTo>
                  <a:cubicBezTo>
                    <a:pt x="0" y="40628"/>
                    <a:pt x="40628" y="0"/>
                    <a:pt x="90745" y="0"/>
                  </a:cubicBezTo>
                  <a:close/>
                </a:path>
              </a:pathLst>
            </a:custGeom>
            <a:solidFill>
              <a:srgbClr val="B4B0A9"/>
            </a:solidFill>
          </p:spPr>
          <p:txBody>
            <a:bodyPr/>
            <a:lstStyle/>
            <a:p>
              <a:endParaRPr lang="en-US"/>
            </a:p>
          </p:txBody>
        </p:sp>
        <p:sp>
          <p:nvSpPr>
            <p:cNvPr id="13" name="TextBox 13"/>
            <p:cNvSpPr txBox="1"/>
            <p:nvPr/>
          </p:nvSpPr>
          <p:spPr>
            <a:xfrm>
              <a:off x="0" y="9525"/>
              <a:ext cx="1006528"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Impact Analysis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1250" y="8323400"/>
            <a:ext cx="3309200" cy="2255748"/>
            <a:chOff x="0" y="0"/>
            <a:chExt cx="4412267" cy="3007664"/>
          </a:xfrm>
        </p:grpSpPr>
        <p:sp>
          <p:nvSpPr>
            <p:cNvPr id="6" name="Freeform 6"/>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5"/>
              <a:stretch>
                <a:fillRect l="-1" r="-2" b="-1"/>
              </a:stretch>
            </a:blipFill>
          </p:spPr>
          <p:txBody>
            <a:bodyPr/>
            <a:lstStyle/>
            <a:p>
              <a:endParaRPr lang="en-US"/>
            </a:p>
          </p:txBody>
        </p:sp>
      </p:grpSp>
      <p:sp>
        <p:nvSpPr>
          <p:cNvPr id="7" name="TextBox 7"/>
          <p:cNvSpPr txBox="1"/>
          <p:nvPr/>
        </p:nvSpPr>
        <p:spPr>
          <a:xfrm>
            <a:off x="966750" y="1679232"/>
            <a:ext cx="16292550" cy="6005703"/>
          </a:xfrm>
          <a:prstGeom prst="rect">
            <a:avLst/>
          </a:prstGeom>
        </p:spPr>
        <p:txBody>
          <a:bodyPr lIns="0" tIns="0" rIns="0" bIns="0" rtlCol="0" anchor="t">
            <a:spAutoFit/>
          </a:bodyPr>
          <a:lstStyle/>
          <a:p>
            <a:pPr algn="l">
              <a:lnSpc>
                <a:spcPts val="4002"/>
              </a:lnSpc>
            </a:pPr>
            <a:endParaRPr/>
          </a:p>
          <a:p>
            <a:pPr marL="626111" lvl="1" indent="-313055" algn="l">
              <a:lnSpc>
                <a:spcPts val="4002"/>
              </a:lnSpc>
              <a:buFont typeface="Arial"/>
              <a:buChar char="•"/>
            </a:pPr>
            <a:r>
              <a:rPr lang="en-US" sz="2900" b="1">
                <a:solidFill>
                  <a:srgbClr val="B4B0A9"/>
                </a:solidFill>
                <a:latin typeface="Montserrat Bold"/>
                <a:ea typeface="Montserrat Bold"/>
                <a:cs typeface="Montserrat Bold"/>
                <a:sym typeface="Montserrat Bold"/>
              </a:rPr>
              <a:t>Resources Needed:</a:t>
            </a:r>
          </a:p>
          <a:p>
            <a:pPr marL="1252221" lvl="2" indent="-417407" algn="l">
              <a:lnSpc>
                <a:spcPts val="4002"/>
              </a:lnSpc>
              <a:buFont typeface="Arial"/>
              <a:buChar char="⚬"/>
            </a:pPr>
            <a:r>
              <a:rPr lang="en-US" sz="2900">
                <a:solidFill>
                  <a:srgbClr val="B4B0A9"/>
                </a:solidFill>
                <a:latin typeface="Montserrat"/>
                <a:ea typeface="Montserrat"/>
                <a:cs typeface="Montserrat"/>
                <a:sym typeface="Montserrat"/>
              </a:rPr>
              <a:t>Developer &amp; UI/UX team</a:t>
            </a:r>
          </a:p>
          <a:p>
            <a:pPr marL="1252221" lvl="2" indent="-417407" algn="l">
              <a:lnSpc>
                <a:spcPts val="4002"/>
              </a:lnSpc>
              <a:buFont typeface="Arial"/>
              <a:buChar char="⚬"/>
            </a:pPr>
            <a:r>
              <a:rPr lang="en-US" sz="2900">
                <a:solidFill>
                  <a:srgbClr val="B4B0A9"/>
                </a:solidFill>
                <a:latin typeface="Montserrat"/>
                <a:ea typeface="Montserrat"/>
                <a:cs typeface="Montserrat"/>
                <a:sym typeface="Montserrat"/>
              </a:rPr>
              <a:t>Transport data access</a:t>
            </a:r>
          </a:p>
          <a:p>
            <a:pPr marL="1252221" lvl="2" indent="-417407" algn="l">
              <a:lnSpc>
                <a:spcPts val="4002"/>
              </a:lnSpc>
              <a:buFont typeface="Arial"/>
              <a:buChar char="⚬"/>
            </a:pPr>
            <a:r>
              <a:rPr lang="en-US" sz="2900">
                <a:solidFill>
                  <a:srgbClr val="B4B0A9"/>
                </a:solidFill>
                <a:latin typeface="Montserrat"/>
                <a:ea typeface="Montserrat"/>
                <a:cs typeface="Montserrat"/>
                <a:sym typeface="Montserrat"/>
              </a:rPr>
              <a:t>Firebase/hosting &amp; analytics tools</a:t>
            </a:r>
          </a:p>
          <a:p>
            <a:pPr marL="1252221" lvl="2" indent="-417407" algn="l">
              <a:lnSpc>
                <a:spcPts val="4002"/>
              </a:lnSpc>
              <a:buFont typeface="Arial"/>
              <a:buChar char="⚬"/>
            </a:pPr>
            <a:r>
              <a:rPr lang="en-US" sz="2900">
                <a:solidFill>
                  <a:srgbClr val="B4B0A9"/>
                </a:solidFill>
                <a:latin typeface="Montserrat"/>
                <a:ea typeface="Montserrat"/>
                <a:cs typeface="Montserrat"/>
                <a:sym typeface="Montserrat"/>
              </a:rPr>
              <a:t>Reward partnerships</a:t>
            </a:r>
          </a:p>
          <a:p>
            <a:pPr algn="l">
              <a:lnSpc>
                <a:spcPts val="4002"/>
              </a:lnSpc>
            </a:pPr>
            <a:endParaRPr lang="en-US" sz="2900">
              <a:solidFill>
                <a:srgbClr val="B4B0A9"/>
              </a:solidFill>
              <a:latin typeface="Montserrat"/>
              <a:ea typeface="Montserrat"/>
              <a:cs typeface="Montserrat"/>
              <a:sym typeface="Montserrat"/>
            </a:endParaRPr>
          </a:p>
          <a:p>
            <a:pPr marL="626111" lvl="1" indent="-313055" algn="l">
              <a:lnSpc>
                <a:spcPts val="4002"/>
              </a:lnSpc>
              <a:buFont typeface="Arial"/>
              <a:buChar char="•"/>
            </a:pPr>
            <a:r>
              <a:rPr lang="en-US" sz="2900" b="1">
                <a:solidFill>
                  <a:srgbClr val="B4B0A9"/>
                </a:solidFill>
                <a:latin typeface="Montserrat Bold"/>
                <a:ea typeface="Montserrat Bold"/>
                <a:cs typeface="Montserrat Bold"/>
                <a:sym typeface="Montserrat Bold"/>
              </a:rPr>
              <a:t>Timeline:</a:t>
            </a:r>
          </a:p>
          <a:p>
            <a:pPr marL="1252221" lvl="2" indent="-417407" algn="l">
              <a:lnSpc>
                <a:spcPts val="4002"/>
              </a:lnSpc>
              <a:buFont typeface="Arial"/>
              <a:buChar char="⚬"/>
            </a:pPr>
            <a:r>
              <a:rPr lang="en-US" sz="2900">
                <a:solidFill>
                  <a:srgbClr val="B4B0A9"/>
                </a:solidFill>
                <a:latin typeface="Montserrat"/>
                <a:ea typeface="Montserrat"/>
                <a:cs typeface="Montserrat"/>
                <a:sym typeface="Montserrat"/>
              </a:rPr>
              <a:t>Month 1: UI/UX + tech setup</a:t>
            </a:r>
          </a:p>
          <a:p>
            <a:pPr marL="1252221" lvl="2" indent="-417407" algn="l">
              <a:lnSpc>
                <a:spcPts val="4002"/>
              </a:lnSpc>
              <a:buFont typeface="Arial"/>
              <a:buChar char="⚬"/>
            </a:pPr>
            <a:r>
              <a:rPr lang="en-US" sz="2900">
                <a:solidFill>
                  <a:srgbClr val="B4B0A9"/>
                </a:solidFill>
                <a:latin typeface="Montserrat"/>
                <a:ea typeface="Montserrat"/>
                <a:cs typeface="Montserrat"/>
                <a:sym typeface="Montserrat"/>
              </a:rPr>
              <a:t>Month 2–3: App development + testing</a:t>
            </a:r>
          </a:p>
          <a:p>
            <a:pPr marL="1252221" lvl="2" indent="-417407" algn="l">
              <a:lnSpc>
                <a:spcPts val="4002"/>
              </a:lnSpc>
              <a:buFont typeface="Arial"/>
              <a:buChar char="⚬"/>
            </a:pPr>
            <a:r>
              <a:rPr lang="en-US" sz="2900">
                <a:solidFill>
                  <a:srgbClr val="B4B0A9"/>
                </a:solidFill>
                <a:latin typeface="Montserrat"/>
                <a:ea typeface="Montserrat"/>
                <a:cs typeface="Montserrat"/>
                <a:sym typeface="Montserrat"/>
              </a:rPr>
              <a:t>Month 4: Launch pilot + collect feedback</a:t>
            </a:r>
          </a:p>
          <a:p>
            <a:pPr marL="883921" lvl="1" indent="-441960" algn="l">
              <a:lnSpc>
                <a:spcPts val="3480"/>
              </a:lnSpc>
            </a:pPr>
            <a:endParaRPr lang="en-US" sz="2900">
              <a:solidFill>
                <a:srgbClr val="B4B0A9"/>
              </a:solidFill>
              <a:latin typeface="Montserrat"/>
              <a:ea typeface="Montserrat"/>
              <a:cs typeface="Montserrat"/>
              <a:sym typeface="Montserrat"/>
            </a:endParaRPr>
          </a:p>
        </p:txBody>
      </p:sp>
      <p:sp>
        <p:nvSpPr>
          <p:cNvPr id="8" name="Freeform 8"/>
          <p:cNvSpPr/>
          <p:nvPr/>
        </p:nvSpPr>
        <p:spPr>
          <a:xfrm>
            <a:off x="13001464" y="0"/>
            <a:ext cx="5286536" cy="10287000"/>
          </a:xfrm>
          <a:custGeom>
            <a:avLst/>
            <a:gdLst/>
            <a:ahLst/>
            <a:cxnLst/>
            <a:rect l="l" t="t" r="r" b="b"/>
            <a:pathLst>
              <a:path w="5286536" h="10287000">
                <a:moveTo>
                  <a:pt x="0" y="0"/>
                </a:moveTo>
                <a:lnTo>
                  <a:pt x="5286536" y="0"/>
                </a:lnTo>
                <a:lnTo>
                  <a:pt x="5286536" y="10287000"/>
                </a:lnTo>
                <a:lnTo>
                  <a:pt x="0" y="10287000"/>
                </a:lnTo>
                <a:lnTo>
                  <a:pt x="0" y="0"/>
                </a:lnTo>
                <a:close/>
              </a:path>
            </a:pathLst>
          </a:custGeom>
          <a:blipFill>
            <a:blip r:embed="rId6"/>
            <a:stretch>
              <a:fillRect l="-9887" t="-11865" r="-9058" b="-200"/>
            </a:stretch>
          </a:blipFill>
        </p:spPr>
        <p:txBody>
          <a:bodyPr/>
          <a:lstStyle/>
          <a:p>
            <a:endParaRPr lang="en-US"/>
          </a:p>
        </p:txBody>
      </p:sp>
      <p:grpSp>
        <p:nvGrpSpPr>
          <p:cNvPr id="9" name="Group 9"/>
          <p:cNvGrpSpPr>
            <a:grpSpLocks noChangeAspect="1"/>
          </p:cNvGrpSpPr>
          <p:nvPr/>
        </p:nvGrpSpPr>
        <p:grpSpPr>
          <a:xfrm>
            <a:off x="15322900" y="8463148"/>
            <a:ext cx="2965104" cy="1976254"/>
            <a:chOff x="0" y="0"/>
            <a:chExt cx="3953472" cy="2635005"/>
          </a:xfrm>
        </p:grpSpPr>
        <p:sp>
          <p:nvSpPr>
            <p:cNvPr id="10" name="Freeform 10"/>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7"/>
              <a:stretch>
                <a:fillRect/>
              </a:stretch>
            </a:blipFill>
          </p:spPr>
          <p:txBody>
            <a:bodyPr/>
            <a:lstStyle/>
            <a:p>
              <a:endParaRPr lang="en-US"/>
            </a:p>
          </p:txBody>
        </p:sp>
      </p:grpSp>
      <p:grpSp>
        <p:nvGrpSpPr>
          <p:cNvPr id="11" name="Group 11"/>
          <p:cNvGrpSpPr/>
          <p:nvPr/>
        </p:nvGrpSpPr>
        <p:grpSpPr>
          <a:xfrm>
            <a:off x="1028700" y="1028700"/>
            <a:ext cx="4496544" cy="689094"/>
            <a:chOff x="0" y="0"/>
            <a:chExt cx="1184275" cy="181490"/>
          </a:xfrm>
        </p:grpSpPr>
        <p:sp>
          <p:nvSpPr>
            <p:cNvPr id="12" name="Freeform 12"/>
            <p:cNvSpPr/>
            <p:nvPr/>
          </p:nvSpPr>
          <p:spPr>
            <a:xfrm>
              <a:off x="0" y="0"/>
              <a:ext cx="1184275" cy="181490"/>
            </a:xfrm>
            <a:custGeom>
              <a:avLst/>
              <a:gdLst/>
              <a:ahLst/>
              <a:cxnLst/>
              <a:rect l="l" t="t" r="r" b="b"/>
              <a:pathLst>
                <a:path w="1184275" h="181490">
                  <a:moveTo>
                    <a:pt x="87809" y="0"/>
                  </a:moveTo>
                  <a:lnTo>
                    <a:pt x="1096466" y="0"/>
                  </a:lnTo>
                  <a:cubicBezTo>
                    <a:pt x="1144962" y="0"/>
                    <a:pt x="1184275" y="39314"/>
                    <a:pt x="1184275" y="87809"/>
                  </a:cubicBezTo>
                  <a:lnTo>
                    <a:pt x="1184275" y="93681"/>
                  </a:lnTo>
                  <a:cubicBezTo>
                    <a:pt x="1184275" y="142176"/>
                    <a:pt x="1144962" y="181490"/>
                    <a:pt x="1096466" y="181490"/>
                  </a:cubicBezTo>
                  <a:lnTo>
                    <a:pt x="87809" y="181490"/>
                  </a:lnTo>
                  <a:cubicBezTo>
                    <a:pt x="39314" y="181490"/>
                    <a:pt x="0" y="142176"/>
                    <a:pt x="0" y="93681"/>
                  </a:cubicBezTo>
                  <a:lnTo>
                    <a:pt x="0" y="87809"/>
                  </a:lnTo>
                  <a:cubicBezTo>
                    <a:pt x="0" y="39314"/>
                    <a:pt x="39314" y="0"/>
                    <a:pt x="87809" y="0"/>
                  </a:cubicBezTo>
                  <a:close/>
                </a:path>
              </a:pathLst>
            </a:custGeom>
            <a:solidFill>
              <a:srgbClr val="B4B0A9"/>
            </a:solidFill>
          </p:spPr>
          <p:txBody>
            <a:bodyPr/>
            <a:lstStyle/>
            <a:p>
              <a:endParaRPr lang="en-US"/>
            </a:p>
          </p:txBody>
        </p:sp>
        <p:sp>
          <p:nvSpPr>
            <p:cNvPr id="13" name="TextBox 13"/>
            <p:cNvSpPr txBox="1"/>
            <p:nvPr/>
          </p:nvSpPr>
          <p:spPr>
            <a:xfrm>
              <a:off x="0" y="9525"/>
              <a:ext cx="1184275"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Resources &amp; Timeline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sp>
        <p:nvSpPr>
          <p:cNvPr id="9" name="Freeform 9"/>
          <p:cNvSpPr/>
          <p:nvPr/>
        </p:nvSpPr>
        <p:spPr>
          <a:xfrm>
            <a:off x="0" y="0"/>
            <a:ext cx="18288004" cy="3174707"/>
          </a:xfrm>
          <a:custGeom>
            <a:avLst/>
            <a:gdLst/>
            <a:ahLst/>
            <a:cxnLst/>
            <a:rect l="l" t="t" r="r" b="b"/>
            <a:pathLst>
              <a:path w="18288004" h="3174707">
                <a:moveTo>
                  <a:pt x="0" y="0"/>
                </a:moveTo>
                <a:lnTo>
                  <a:pt x="18288004" y="0"/>
                </a:lnTo>
                <a:lnTo>
                  <a:pt x="18288004" y="3174707"/>
                </a:lnTo>
                <a:lnTo>
                  <a:pt x="0" y="3174707"/>
                </a:lnTo>
                <a:lnTo>
                  <a:pt x="0" y="0"/>
                </a:lnTo>
                <a:close/>
              </a:path>
            </a:pathLst>
          </a:custGeom>
          <a:blipFill>
            <a:blip r:embed="rId7"/>
            <a:stretch>
              <a:fillRect t="-172691" b="-41519"/>
            </a:stretch>
          </a:blipFill>
        </p:spPr>
        <p:txBody>
          <a:bodyPr/>
          <a:lstStyle/>
          <a:p>
            <a:endParaRPr lang="en-US"/>
          </a:p>
        </p:txBody>
      </p:sp>
      <p:sp>
        <p:nvSpPr>
          <p:cNvPr id="10" name="TextBox 10"/>
          <p:cNvSpPr txBox="1"/>
          <p:nvPr/>
        </p:nvSpPr>
        <p:spPr>
          <a:xfrm>
            <a:off x="586534" y="3840020"/>
            <a:ext cx="15569554" cy="6815328"/>
          </a:xfrm>
          <a:prstGeom prst="rect">
            <a:avLst/>
          </a:prstGeom>
        </p:spPr>
        <p:txBody>
          <a:bodyPr lIns="0" tIns="0" rIns="0" bIns="0" rtlCol="0" anchor="t">
            <a:spAutoFit/>
          </a:bodyPr>
          <a:lstStyle/>
          <a:p>
            <a:pPr algn="l">
              <a:lnSpc>
                <a:spcPts val="4002"/>
              </a:lnSpc>
            </a:pPr>
            <a:endParaRPr/>
          </a:p>
          <a:p>
            <a:pPr marL="1620153" lvl="1" indent="-810077" algn="l">
              <a:lnSpc>
                <a:spcPts val="4002"/>
              </a:lnSpc>
              <a:buFont typeface="Arial"/>
              <a:buChar char="•"/>
            </a:pPr>
            <a:r>
              <a:rPr lang="en-US" sz="2900" b="1">
                <a:solidFill>
                  <a:srgbClr val="B4B0A9"/>
                </a:solidFill>
                <a:latin typeface="Montserrat Bold"/>
                <a:ea typeface="Montserrat Bold"/>
                <a:cs typeface="Montserrat Bold"/>
                <a:sym typeface="Montserrat Bold"/>
              </a:rPr>
              <a:t>User Testing Plan:</a:t>
            </a:r>
          </a:p>
          <a:p>
            <a:pPr marL="2504442" lvl="4" indent="-500888" algn="l">
              <a:lnSpc>
                <a:spcPts val="4002"/>
              </a:lnSpc>
              <a:buFont typeface="Arial"/>
              <a:buChar char="•"/>
            </a:pPr>
            <a:r>
              <a:rPr lang="en-US" sz="2900">
                <a:solidFill>
                  <a:srgbClr val="B4B0A9"/>
                </a:solidFill>
                <a:latin typeface="Montserrat"/>
                <a:ea typeface="Montserrat"/>
                <a:cs typeface="Montserrat"/>
                <a:sym typeface="Montserrat"/>
              </a:rPr>
              <a:t>With students, daily commuters, eco-conscious users</a:t>
            </a:r>
          </a:p>
          <a:p>
            <a:pPr marL="2504442" lvl="4" indent="-500888" algn="l">
              <a:lnSpc>
                <a:spcPts val="4002"/>
              </a:lnSpc>
              <a:buFont typeface="Arial"/>
              <a:buChar char="•"/>
            </a:pPr>
            <a:r>
              <a:rPr lang="en-US" sz="2900">
                <a:solidFill>
                  <a:srgbClr val="B4B0A9"/>
                </a:solidFill>
                <a:latin typeface="Montserrat"/>
                <a:ea typeface="Montserrat"/>
                <a:cs typeface="Montserrat"/>
                <a:sym typeface="Montserrat"/>
              </a:rPr>
              <a:t>Testing navigation accuracy, reward usability</a:t>
            </a:r>
          </a:p>
          <a:p>
            <a:pPr marL="2504442" lvl="4" indent="-500888" algn="l">
              <a:lnSpc>
                <a:spcPts val="4002"/>
              </a:lnSpc>
              <a:buFont typeface="Arial"/>
              <a:buChar char="•"/>
            </a:pPr>
            <a:r>
              <a:rPr lang="en-US" sz="2900">
                <a:solidFill>
                  <a:srgbClr val="B4B0A9"/>
                </a:solidFill>
                <a:latin typeface="Montserrat"/>
                <a:ea typeface="Montserrat"/>
                <a:cs typeface="Montserrat"/>
                <a:sym typeface="Montserrat"/>
              </a:rPr>
              <a:t>Surveys and A/B tests</a:t>
            </a:r>
          </a:p>
          <a:p>
            <a:pPr marL="1620153" lvl="1" indent="-810077" algn="l">
              <a:lnSpc>
                <a:spcPts val="4002"/>
              </a:lnSpc>
              <a:buFont typeface="Arial"/>
              <a:buChar char="•"/>
            </a:pPr>
            <a:r>
              <a:rPr lang="en-US" sz="2900" b="1">
                <a:solidFill>
                  <a:srgbClr val="B4B0A9"/>
                </a:solidFill>
                <a:latin typeface="Montserrat Bold"/>
                <a:ea typeface="Montserrat Bold"/>
                <a:cs typeface="Montserrat Bold"/>
                <a:sym typeface="Montserrat Bold"/>
              </a:rPr>
              <a:t>Future Extensions:</a:t>
            </a:r>
          </a:p>
          <a:p>
            <a:pPr marL="2504442" lvl="4" indent="-500888" algn="l">
              <a:lnSpc>
                <a:spcPts val="4002"/>
              </a:lnSpc>
              <a:buFont typeface="Arial"/>
              <a:buChar char="•"/>
            </a:pPr>
            <a:r>
              <a:rPr lang="en-US" sz="2900">
                <a:solidFill>
                  <a:srgbClr val="B4B0A9"/>
                </a:solidFill>
                <a:latin typeface="Montserrat"/>
                <a:ea typeface="Montserrat"/>
                <a:cs typeface="Montserrat"/>
                <a:sym typeface="Montserrat"/>
              </a:rPr>
              <a:t>Multilingual support</a:t>
            </a:r>
          </a:p>
          <a:p>
            <a:pPr marL="2504442" lvl="4" indent="-500888" algn="l">
              <a:lnSpc>
                <a:spcPts val="4002"/>
              </a:lnSpc>
              <a:buFont typeface="Arial"/>
              <a:buChar char="•"/>
            </a:pPr>
            <a:r>
              <a:rPr lang="en-US" sz="2900">
                <a:solidFill>
                  <a:srgbClr val="B4B0A9"/>
                </a:solidFill>
                <a:latin typeface="Montserrat"/>
                <a:ea typeface="Montserrat"/>
                <a:cs typeface="Montserrat"/>
                <a:sym typeface="Montserrat"/>
              </a:rPr>
              <a:t>Carbon offset integration</a:t>
            </a:r>
          </a:p>
          <a:p>
            <a:pPr marL="2504442" lvl="4" indent="-500888" algn="l">
              <a:lnSpc>
                <a:spcPts val="4002"/>
              </a:lnSpc>
              <a:buFont typeface="Arial"/>
              <a:buChar char="•"/>
            </a:pPr>
            <a:r>
              <a:rPr lang="en-US" sz="2900">
                <a:solidFill>
                  <a:srgbClr val="B4B0A9"/>
                </a:solidFill>
                <a:latin typeface="Montserrat"/>
                <a:ea typeface="Montserrat"/>
                <a:cs typeface="Montserrat"/>
                <a:sym typeface="Montserrat"/>
              </a:rPr>
              <a:t>Municipal dashboard for city planning</a:t>
            </a:r>
          </a:p>
          <a:p>
            <a:pPr marL="2504442" lvl="4" indent="-500888" algn="l">
              <a:lnSpc>
                <a:spcPts val="4002"/>
              </a:lnSpc>
              <a:buFont typeface="Arial"/>
              <a:buChar char="•"/>
            </a:pPr>
            <a:r>
              <a:rPr lang="en-US" sz="2900">
                <a:solidFill>
                  <a:srgbClr val="B4B0A9"/>
                </a:solidFill>
                <a:latin typeface="Montserrat"/>
                <a:ea typeface="Montserrat"/>
                <a:cs typeface="Montserrat"/>
                <a:sym typeface="Montserrat"/>
              </a:rPr>
              <a:t>Smartwatch sync for travel alerts</a:t>
            </a:r>
          </a:p>
          <a:p>
            <a:pPr marL="1620521" lvl="1" indent="-810261" algn="l">
              <a:lnSpc>
                <a:spcPts val="3480"/>
              </a:lnSpc>
            </a:pPr>
            <a:endParaRPr lang="en-US" sz="2900">
              <a:solidFill>
                <a:srgbClr val="B4B0A9"/>
              </a:solidFill>
              <a:latin typeface="Montserrat"/>
              <a:ea typeface="Montserrat"/>
              <a:cs typeface="Montserrat"/>
              <a:sym typeface="Montserrat"/>
            </a:endParaRPr>
          </a:p>
          <a:p>
            <a:pPr marL="1620521" lvl="1" indent="-810261" algn="l">
              <a:lnSpc>
                <a:spcPts val="3480"/>
              </a:lnSpc>
            </a:pPr>
            <a:endParaRPr lang="en-US" sz="2900">
              <a:solidFill>
                <a:srgbClr val="B4B0A9"/>
              </a:solidFill>
              <a:latin typeface="Montserrat"/>
              <a:ea typeface="Montserrat"/>
              <a:cs typeface="Montserrat"/>
              <a:sym typeface="Montserrat"/>
            </a:endParaRPr>
          </a:p>
          <a:p>
            <a:pPr marL="1620521" lvl="1" indent="-810261" algn="l">
              <a:lnSpc>
                <a:spcPts val="3480"/>
              </a:lnSpc>
            </a:pPr>
            <a:endParaRPr lang="en-US" sz="2900">
              <a:solidFill>
                <a:srgbClr val="B4B0A9"/>
              </a:solidFill>
              <a:latin typeface="Montserrat"/>
              <a:ea typeface="Montserrat"/>
              <a:cs typeface="Montserrat"/>
              <a:sym typeface="Montserrat"/>
            </a:endParaRPr>
          </a:p>
          <a:p>
            <a:pPr marL="1620521" lvl="1" indent="-810261" algn="l">
              <a:lnSpc>
                <a:spcPts val="3480"/>
              </a:lnSpc>
            </a:pPr>
            <a:endParaRPr lang="en-US" sz="2900">
              <a:solidFill>
                <a:srgbClr val="B4B0A9"/>
              </a:solidFill>
              <a:latin typeface="Montserrat"/>
              <a:ea typeface="Montserrat"/>
              <a:cs typeface="Montserrat"/>
              <a:sym typeface="Montserrat"/>
            </a:endParaRPr>
          </a:p>
        </p:txBody>
      </p:sp>
      <p:grpSp>
        <p:nvGrpSpPr>
          <p:cNvPr id="11" name="Group 11"/>
          <p:cNvGrpSpPr/>
          <p:nvPr/>
        </p:nvGrpSpPr>
        <p:grpSpPr>
          <a:xfrm>
            <a:off x="1703585" y="3396298"/>
            <a:ext cx="5823043" cy="689094"/>
            <a:chOff x="0" y="0"/>
            <a:chExt cx="1533641" cy="181490"/>
          </a:xfrm>
        </p:grpSpPr>
        <p:sp>
          <p:nvSpPr>
            <p:cNvPr id="12" name="Freeform 12"/>
            <p:cNvSpPr/>
            <p:nvPr/>
          </p:nvSpPr>
          <p:spPr>
            <a:xfrm>
              <a:off x="0" y="0"/>
              <a:ext cx="1533641" cy="181490"/>
            </a:xfrm>
            <a:custGeom>
              <a:avLst/>
              <a:gdLst/>
              <a:ahLst/>
              <a:cxnLst/>
              <a:rect l="l" t="t" r="r" b="b"/>
              <a:pathLst>
                <a:path w="1533641" h="181490">
                  <a:moveTo>
                    <a:pt x="67806" y="0"/>
                  </a:moveTo>
                  <a:lnTo>
                    <a:pt x="1465835" y="0"/>
                  </a:lnTo>
                  <a:cubicBezTo>
                    <a:pt x="1483818" y="0"/>
                    <a:pt x="1501065" y="7144"/>
                    <a:pt x="1513781" y="19860"/>
                  </a:cubicBezTo>
                  <a:cubicBezTo>
                    <a:pt x="1526497" y="32576"/>
                    <a:pt x="1533641" y="49823"/>
                    <a:pt x="1533641" y="67806"/>
                  </a:cubicBezTo>
                  <a:lnTo>
                    <a:pt x="1533641" y="113684"/>
                  </a:lnTo>
                  <a:cubicBezTo>
                    <a:pt x="1533641" y="131667"/>
                    <a:pt x="1526497" y="148914"/>
                    <a:pt x="1513781" y="161630"/>
                  </a:cubicBezTo>
                  <a:cubicBezTo>
                    <a:pt x="1501065" y="174346"/>
                    <a:pt x="1483818" y="181490"/>
                    <a:pt x="1465835" y="181490"/>
                  </a:cubicBezTo>
                  <a:lnTo>
                    <a:pt x="67806" y="181490"/>
                  </a:lnTo>
                  <a:cubicBezTo>
                    <a:pt x="49823" y="181490"/>
                    <a:pt x="32576" y="174346"/>
                    <a:pt x="19860" y="161630"/>
                  </a:cubicBezTo>
                  <a:cubicBezTo>
                    <a:pt x="7144" y="148914"/>
                    <a:pt x="0" y="131667"/>
                    <a:pt x="0" y="113684"/>
                  </a:cubicBezTo>
                  <a:lnTo>
                    <a:pt x="0" y="67806"/>
                  </a:lnTo>
                  <a:cubicBezTo>
                    <a:pt x="0" y="49823"/>
                    <a:pt x="7144" y="32576"/>
                    <a:pt x="19860" y="19860"/>
                  </a:cubicBezTo>
                  <a:cubicBezTo>
                    <a:pt x="32576" y="7144"/>
                    <a:pt x="49823" y="0"/>
                    <a:pt x="67806" y="0"/>
                  </a:cubicBezTo>
                  <a:close/>
                </a:path>
              </a:pathLst>
            </a:custGeom>
            <a:solidFill>
              <a:srgbClr val="B4B0A9"/>
            </a:solidFill>
          </p:spPr>
          <p:txBody>
            <a:bodyPr/>
            <a:lstStyle/>
            <a:p>
              <a:endParaRPr lang="en-US"/>
            </a:p>
          </p:txBody>
        </p:sp>
        <p:sp>
          <p:nvSpPr>
            <p:cNvPr id="13" name="TextBox 13"/>
            <p:cNvSpPr txBox="1"/>
            <p:nvPr/>
          </p:nvSpPr>
          <p:spPr>
            <a:xfrm>
              <a:off x="0" y="9525"/>
              <a:ext cx="1533641"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Future Plan &amp; Improvements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5800"/>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grpSp>
        <p:nvGrpSpPr>
          <p:cNvPr id="9" name="Group 9"/>
          <p:cNvGrpSpPr/>
          <p:nvPr/>
        </p:nvGrpSpPr>
        <p:grpSpPr>
          <a:xfrm>
            <a:off x="5381759" y="4457774"/>
            <a:ext cx="7524482" cy="1371453"/>
            <a:chOff x="0" y="0"/>
            <a:chExt cx="1981757" cy="361206"/>
          </a:xfrm>
        </p:grpSpPr>
        <p:sp>
          <p:nvSpPr>
            <p:cNvPr id="10" name="Freeform 10"/>
            <p:cNvSpPr/>
            <p:nvPr/>
          </p:nvSpPr>
          <p:spPr>
            <a:xfrm>
              <a:off x="0" y="0"/>
              <a:ext cx="1981757" cy="361206"/>
            </a:xfrm>
            <a:custGeom>
              <a:avLst/>
              <a:gdLst/>
              <a:ahLst/>
              <a:cxnLst/>
              <a:rect l="l" t="t" r="r" b="b"/>
              <a:pathLst>
                <a:path w="1981757" h="361206">
                  <a:moveTo>
                    <a:pt x="52474" y="0"/>
                  </a:moveTo>
                  <a:lnTo>
                    <a:pt x="1929283" y="0"/>
                  </a:lnTo>
                  <a:cubicBezTo>
                    <a:pt x="1958263" y="0"/>
                    <a:pt x="1981757" y="23493"/>
                    <a:pt x="1981757" y="52474"/>
                  </a:cubicBezTo>
                  <a:lnTo>
                    <a:pt x="1981757" y="308732"/>
                  </a:lnTo>
                  <a:cubicBezTo>
                    <a:pt x="1981757" y="337712"/>
                    <a:pt x="1958263" y="361206"/>
                    <a:pt x="1929283" y="361206"/>
                  </a:cubicBezTo>
                  <a:lnTo>
                    <a:pt x="52474" y="361206"/>
                  </a:lnTo>
                  <a:cubicBezTo>
                    <a:pt x="23493" y="361206"/>
                    <a:pt x="0" y="337712"/>
                    <a:pt x="0" y="308732"/>
                  </a:cubicBezTo>
                  <a:lnTo>
                    <a:pt x="0" y="52474"/>
                  </a:lnTo>
                  <a:cubicBezTo>
                    <a:pt x="0" y="23493"/>
                    <a:pt x="23493" y="0"/>
                    <a:pt x="52474" y="0"/>
                  </a:cubicBezTo>
                  <a:close/>
                </a:path>
              </a:pathLst>
            </a:custGeom>
            <a:solidFill>
              <a:srgbClr val="B4B0A9"/>
            </a:solidFill>
          </p:spPr>
          <p:txBody>
            <a:bodyPr/>
            <a:lstStyle/>
            <a:p>
              <a:endParaRPr lang="en-US"/>
            </a:p>
          </p:txBody>
        </p:sp>
        <p:sp>
          <p:nvSpPr>
            <p:cNvPr id="11" name="TextBox 11"/>
            <p:cNvSpPr txBox="1"/>
            <p:nvPr/>
          </p:nvSpPr>
          <p:spPr>
            <a:xfrm>
              <a:off x="0" y="0"/>
              <a:ext cx="1981757" cy="361206"/>
            </a:xfrm>
            <a:prstGeom prst="rect">
              <a:avLst/>
            </a:prstGeom>
          </p:spPr>
          <p:txBody>
            <a:bodyPr lIns="50800" tIns="50800" rIns="50800" bIns="50800" rtlCol="0" anchor="ctr"/>
            <a:lstStyle/>
            <a:p>
              <a:pPr algn="ctr">
                <a:lnSpc>
                  <a:spcPts val="6599"/>
                </a:lnSpc>
              </a:pPr>
              <a:r>
                <a:rPr lang="en-US" sz="5499" b="1">
                  <a:solidFill>
                    <a:srgbClr val="4D0631"/>
                  </a:solidFill>
                  <a:latin typeface="Montserrat Bold"/>
                  <a:ea typeface="Montserrat Bold"/>
                  <a:cs typeface="Montserrat Bold"/>
                  <a:sym typeface="Montserrat Bold"/>
                </a:rPr>
                <a:t>Prototype / Visuals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4B0A9"/>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grpSp>
        <p:nvGrpSpPr>
          <p:cNvPr id="9" name="Group 9"/>
          <p:cNvGrpSpPr>
            <a:grpSpLocks noChangeAspect="1"/>
          </p:cNvGrpSpPr>
          <p:nvPr/>
        </p:nvGrpSpPr>
        <p:grpSpPr>
          <a:xfrm>
            <a:off x="0" y="0"/>
            <a:ext cx="18288006" cy="10287002"/>
            <a:chOff x="0" y="0"/>
            <a:chExt cx="24384008" cy="13716003"/>
          </a:xfrm>
        </p:grpSpPr>
        <p:sp>
          <p:nvSpPr>
            <p:cNvPr id="10" name="Freeform 10"/>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7"/>
              <a:stretch>
                <a:fillRect/>
              </a:stretch>
            </a:blipFill>
          </p:spPr>
          <p:txBody>
            <a:bodyPr/>
            <a:lstStyle/>
            <a:p>
              <a:endParaRPr lang="en-US"/>
            </a:p>
          </p:txBody>
        </p:sp>
      </p:grpSp>
      <p:grpSp>
        <p:nvGrpSpPr>
          <p:cNvPr id="11" name="Group 11"/>
          <p:cNvGrpSpPr>
            <a:grpSpLocks noChangeAspect="1"/>
          </p:cNvGrpSpPr>
          <p:nvPr/>
        </p:nvGrpSpPr>
        <p:grpSpPr>
          <a:xfrm>
            <a:off x="4330126" y="2632872"/>
            <a:ext cx="9873654" cy="4472648"/>
            <a:chOff x="0" y="0"/>
            <a:chExt cx="13164872" cy="5963531"/>
          </a:xfrm>
        </p:grpSpPr>
        <p:sp>
          <p:nvSpPr>
            <p:cNvPr id="12" name="Freeform 12"/>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stretch>
                <a:fillRect t="-58420" b="-62335"/>
              </a:stretch>
            </a:blipFill>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sp>
        <p:nvSpPr>
          <p:cNvPr id="9" name="Freeform 9"/>
          <p:cNvSpPr/>
          <p:nvPr/>
        </p:nvSpPr>
        <p:spPr>
          <a:xfrm>
            <a:off x="3748773" y="5838515"/>
            <a:ext cx="2387265" cy="2335975"/>
          </a:xfrm>
          <a:custGeom>
            <a:avLst/>
            <a:gdLst/>
            <a:ahLst/>
            <a:cxnLst/>
            <a:rect l="l" t="t" r="r" b="b"/>
            <a:pathLst>
              <a:path w="2387265" h="2335975">
                <a:moveTo>
                  <a:pt x="0" y="0"/>
                </a:moveTo>
                <a:lnTo>
                  <a:pt x="2387265" y="0"/>
                </a:lnTo>
                <a:lnTo>
                  <a:pt x="2387265" y="2335975"/>
                </a:lnTo>
                <a:lnTo>
                  <a:pt x="0" y="2335975"/>
                </a:lnTo>
                <a:lnTo>
                  <a:pt x="0" y="0"/>
                </a:lnTo>
                <a:close/>
              </a:path>
            </a:pathLst>
          </a:custGeom>
          <a:blipFill>
            <a:blip r:embed="rId7"/>
            <a:stretch>
              <a:fillRect l="-4530" t="-53208" r="-4530" b="-44935"/>
            </a:stretch>
          </a:blipFill>
        </p:spPr>
        <p:txBody>
          <a:bodyPr/>
          <a:lstStyle/>
          <a:p>
            <a:endParaRPr lang="en-US"/>
          </a:p>
        </p:txBody>
      </p:sp>
      <p:sp>
        <p:nvSpPr>
          <p:cNvPr id="10" name="Freeform 10"/>
          <p:cNvSpPr/>
          <p:nvPr/>
        </p:nvSpPr>
        <p:spPr>
          <a:xfrm>
            <a:off x="6529917" y="5838515"/>
            <a:ext cx="2387265" cy="2335975"/>
          </a:xfrm>
          <a:custGeom>
            <a:avLst/>
            <a:gdLst/>
            <a:ahLst/>
            <a:cxnLst/>
            <a:rect l="l" t="t" r="r" b="b"/>
            <a:pathLst>
              <a:path w="2387265" h="2335975">
                <a:moveTo>
                  <a:pt x="0" y="0"/>
                </a:moveTo>
                <a:lnTo>
                  <a:pt x="2387265" y="0"/>
                </a:lnTo>
                <a:lnTo>
                  <a:pt x="2387265" y="2335975"/>
                </a:lnTo>
                <a:lnTo>
                  <a:pt x="0" y="2335975"/>
                </a:lnTo>
                <a:lnTo>
                  <a:pt x="0" y="0"/>
                </a:lnTo>
                <a:close/>
              </a:path>
            </a:pathLst>
          </a:custGeom>
          <a:blipFill>
            <a:blip r:embed="rId8"/>
            <a:stretch>
              <a:fillRect l="-7333" t="-16583" b="-29670"/>
            </a:stretch>
          </a:blipFill>
        </p:spPr>
        <p:txBody>
          <a:bodyPr/>
          <a:lstStyle/>
          <a:p>
            <a:endParaRPr lang="en-US"/>
          </a:p>
        </p:txBody>
      </p:sp>
      <p:sp>
        <p:nvSpPr>
          <p:cNvPr id="11" name="Freeform 11"/>
          <p:cNvSpPr/>
          <p:nvPr/>
        </p:nvSpPr>
        <p:spPr>
          <a:xfrm>
            <a:off x="9309421" y="5838515"/>
            <a:ext cx="2433098" cy="2335975"/>
          </a:xfrm>
          <a:custGeom>
            <a:avLst/>
            <a:gdLst/>
            <a:ahLst/>
            <a:cxnLst/>
            <a:rect l="l" t="t" r="r" b="b"/>
            <a:pathLst>
              <a:path w="2433098" h="2335975">
                <a:moveTo>
                  <a:pt x="0" y="0"/>
                </a:moveTo>
                <a:lnTo>
                  <a:pt x="2433099" y="0"/>
                </a:lnTo>
                <a:lnTo>
                  <a:pt x="2433099" y="2335975"/>
                </a:lnTo>
                <a:lnTo>
                  <a:pt x="0" y="2335975"/>
                </a:lnTo>
                <a:lnTo>
                  <a:pt x="0" y="0"/>
                </a:lnTo>
                <a:close/>
              </a:path>
            </a:pathLst>
          </a:custGeom>
          <a:blipFill>
            <a:blip r:embed="rId9"/>
            <a:stretch>
              <a:fillRect l="-6065" t="-36159" r="-4724"/>
            </a:stretch>
          </a:blipFill>
        </p:spPr>
        <p:txBody>
          <a:bodyPr/>
          <a:lstStyle/>
          <a:p>
            <a:endParaRPr lang="en-US"/>
          </a:p>
        </p:txBody>
      </p:sp>
      <p:sp>
        <p:nvSpPr>
          <p:cNvPr id="12" name="Freeform 12"/>
          <p:cNvSpPr/>
          <p:nvPr/>
        </p:nvSpPr>
        <p:spPr>
          <a:xfrm>
            <a:off x="12134759" y="5838515"/>
            <a:ext cx="2392268" cy="2335975"/>
          </a:xfrm>
          <a:custGeom>
            <a:avLst/>
            <a:gdLst/>
            <a:ahLst/>
            <a:cxnLst/>
            <a:rect l="l" t="t" r="r" b="b"/>
            <a:pathLst>
              <a:path w="2392268" h="2335975">
                <a:moveTo>
                  <a:pt x="0" y="0"/>
                </a:moveTo>
                <a:lnTo>
                  <a:pt x="2392268" y="0"/>
                </a:lnTo>
                <a:lnTo>
                  <a:pt x="2392268" y="2335975"/>
                </a:lnTo>
                <a:lnTo>
                  <a:pt x="0" y="2335975"/>
                </a:lnTo>
                <a:lnTo>
                  <a:pt x="0" y="0"/>
                </a:lnTo>
                <a:close/>
              </a:path>
            </a:pathLst>
          </a:custGeom>
          <a:blipFill>
            <a:blip r:embed="rId10"/>
            <a:stretch>
              <a:fillRect t="-65404" r="-40807" b="-26863"/>
            </a:stretch>
          </a:blipFill>
        </p:spPr>
        <p:txBody>
          <a:bodyPr/>
          <a:lstStyle/>
          <a:p>
            <a:endParaRPr lang="en-US"/>
          </a:p>
        </p:txBody>
      </p:sp>
      <p:sp>
        <p:nvSpPr>
          <p:cNvPr id="13" name="TextBox 13"/>
          <p:cNvSpPr txBox="1"/>
          <p:nvPr/>
        </p:nvSpPr>
        <p:spPr>
          <a:xfrm>
            <a:off x="1503350" y="1028700"/>
            <a:ext cx="14470950" cy="5343525"/>
          </a:xfrm>
          <a:prstGeom prst="rect">
            <a:avLst/>
          </a:prstGeom>
        </p:spPr>
        <p:txBody>
          <a:bodyPr lIns="0" tIns="0" rIns="0" bIns="0" rtlCol="0" anchor="t">
            <a:spAutoFit/>
          </a:bodyPr>
          <a:lstStyle/>
          <a:p>
            <a:pPr algn="l">
              <a:lnSpc>
                <a:spcPts val="3840"/>
              </a:lnSpc>
            </a:pPr>
            <a:endParaRPr/>
          </a:p>
          <a:p>
            <a:pPr algn="l">
              <a:lnSpc>
                <a:spcPts val="3840"/>
              </a:lnSpc>
            </a:pPr>
            <a:endParaRPr/>
          </a:p>
          <a:p>
            <a:pPr algn="l">
              <a:lnSpc>
                <a:spcPts val="3840"/>
              </a:lnSpc>
            </a:pPr>
            <a:endParaRPr/>
          </a:p>
          <a:p>
            <a:pPr algn="l">
              <a:lnSpc>
                <a:spcPts val="3840"/>
              </a:lnSpc>
            </a:pPr>
            <a:endParaRPr/>
          </a:p>
          <a:p>
            <a:pPr marL="1788161" lvl="1" indent="-894081" algn="l">
              <a:lnSpc>
                <a:spcPts val="3840"/>
              </a:lnSpc>
              <a:buFont typeface="Arial"/>
              <a:buChar char="•"/>
            </a:pPr>
            <a:r>
              <a:rPr lang="en-US" sz="3200">
                <a:solidFill>
                  <a:srgbClr val="B4B0A9"/>
                </a:solidFill>
                <a:latin typeface="Montserrat"/>
                <a:ea typeface="Montserrat"/>
                <a:cs typeface="Montserrat"/>
                <a:sym typeface="Montserrat"/>
              </a:rPr>
              <a:t>University Name : Wayamba University of Sri Lanka</a:t>
            </a:r>
          </a:p>
          <a:p>
            <a:pPr marL="1788161" lvl="1" indent="-894081" algn="l">
              <a:lnSpc>
                <a:spcPts val="3840"/>
              </a:lnSpc>
            </a:pPr>
            <a:endParaRPr lang="en-US" sz="3200">
              <a:solidFill>
                <a:srgbClr val="B4B0A9"/>
              </a:solidFill>
              <a:latin typeface="Montserrat"/>
              <a:ea typeface="Montserrat"/>
              <a:cs typeface="Montserrat"/>
              <a:sym typeface="Montserrat"/>
            </a:endParaRPr>
          </a:p>
          <a:p>
            <a:pPr marL="1788161" lvl="1" indent="-894081" algn="l">
              <a:lnSpc>
                <a:spcPts val="3840"/>
              </a:lnSpc>
              <a:buFont typeface="Arial"/>
              <a:buChar char="•"/>
            </a:pPr>
            <a:r>
              <a:rPr lang="en-US" sz="3200">
                <a:solidFill>
                  <a:srgbClr val="B4B0A9"/>
                </a:solidFill>
                <a:latin typeface="Montserrat"/>
                <a:ea typeface="Montserrat"/>
                <a:cs typeface="Montserrat"/>
                <a:sym typeface="Montserrat"/>
              </a:rPr>
              <a:t>Team Leader Name : Wihanga Senadheera</a:t>
            </a:r>
          </a:p>
          <a:p>
            <a:pPr marL="1788161" lvl="1" indent="-894081" algn="l">
              <a:lnSpc>
                <a:spcPts val="3840"/>
              </a:lnSpc>
            </a:pPr>
            <a:endParaRPr lang="en-US" sz="3200">
              <a:solidFill>
                <a:srgbClr val="B4B0A9"/>
              </a:solidFill>
              <a:latin typeface="Montserrat"/>
              <a:ea typeface="Montserrat"/>
              <a:cs typeface="Montserrat"/>
              <a:sym typeface="Montserrat"/>
            </a:endParaRPr>
          </a:p>
          <a:p>
            <a:pPr marL="1788161" lvl="1" indent="-894081" algn="l">
              <a:lnSpc>
                <a:spcPts val="3840"/>
              </a:lnSpc>
              <a:buFont typeface="Arial"/>
              <a:buChar char="•"/>
            </a:pPr>
            <a:r>
              <a:rPr lang="en-US" sz="3200">
                <a:solidFill>
                  <a:srgbClr val="B4B0A9"/>
                </a:solidFill>
                <a:latin typeface="Montserrat"/>
                <a:ea typeface="Montserrat"/>
                <a:cs typeface="Montserrat"/>
                <a:sym typeface="Montserrat"/>
              </a:rPr>
              <a:t>Team Members :</a:t>
            </a:r>
          </a:p>
          <a:p>
            <a:pPr marL="1788161" lvl="1" indent="-894081" algn="l">
              <a:lnSpc>
                <a:spcPts val="3840"/>
              </a:lnSpc>
            </a:pPr>
            <a:endParaRPr lang="en-US" sz="3200">
              <a:solidFill>
                <a:srgbClr val="B4B0A9"/>
              </a:solidFill>
              <a:latin typeface="Montserrat"/>
              <a:ea typeface="Montserrat"/>
              <a:cs typeface="Montserrat"/>
              <a:sym typeface="Montserrat"/>
            </a:endParaRPr>
          </a:p>
          <a:p>
            <a:pPr marL="1788161" lvl="1" indent="-894081" algn="l">
              <a:lnSpc>
                <a:spcPts val="3840"/>
              </a:lnSpc>
            </a:pPr>
            <a:endParaRPr lang="en-US" sz="3200">
              <a:solidFill>
                <a:srgbClr val="B4B0A9"/>
              </a:solidFill>
              <a:latin typeface="Montserrat"/>
              <a:ea typeface="Montserrat"/>
              <a:cs typeface="Montserrat"/>
              <a:sym typeface="Montserrat"/>
            </a:endParaRPr>
          </a:p>
        </p:txBody>
      </p:sp>
      <p:sp>
        <p:nvSpPr>
          <p:cNvPr id="14" name="TextBox 14"/>
          <p:cNvSpPr txBox="1"/>
          <p:nvPr/>
        </p:nvSpPr>
        <p:spPr>
          <a:xfrm>
            <a:off x="3748773" y="8349007"/>
            <a:ext cx="2387265" cy="302781"/>
          </a:xfrm>
          <a:prstGeom prst="rect">
            <a:avLst/>
          </a:prstGeom>
        </p:spPr>
        <p:txBody>
          <a:bodyPr lIns="0" tIns="0" rIns="0" bIns="0" rtlCol="0" anchor="t">
            <a:spAutoFit/>
          </a:bodyPr>
          <a:lstStyle/>
          <a:p>
            <a:pPr algn="l">
              <a:lnSpc>
                <a:spcPts val="2309"/>
              </a:lnSpc>
              <a:spcBef>
                <a:spcPct val="0"/>
              </a:spcBef>
            </a:pPr>
            <a:r>
              <a:rPr lang="en-US" sz="1924">
                <a:solidFill>
                  <a:srgbClr val="B4B0A9"/>
                </a:solidFill>
                <a:latin typeface="Montserrat"/>
                <a:ea typeface="Montserrat"/>
                <a:cs typeface="Montserrat"/>
                <a:sym typeface="Montserrat"/>
              </a:rPr>
              <a:t>P.W.N. Senadheera</a:t>
            </a:r>
          </a:p>
        </p:txBody>
      </p:sp>
      <p:sp>
        <p:nvSpPr>
          <p:cNvPr id="15" name="TextBox 15"/>
          <p:cNvSpPr txBox="1"/>
          <p:nvPr/>
        </p:nvSpPr>
        <p:spPr>
          <a:xfrm>
            <a:off x="6911791" y="8349007"/>
            <a:ext cx="2387265" cy="302781"/>
          </a:xfrm>
          <a:prstGeom prst="rect">
            <a:avLst/>
          </a:prstGeom>
        </p:spPr>
        <p:txBody>
          <a:bodyPr lIns="0" tIns="0" rIns="0" bIns="0" rtlCol="0" anchor="t">
            <a:spAutoFit/>
          </a:bodyPr>
          <a:lstStyle/>
          <a:p>
            <a:pPr algn="l">
              <a:lnSpc>
                <a:spcPts val="2309"/>
              </a:lnSpc>
              <a:spcBef>
                <a:spcPct val="0"/>
              </a:spcBef>
            </a:pPr>
            <a:r>
              <a:rPr lang="en-US" sz="1924">
                <a:solidFill>
                  <a:srgbClr val="B4B0A9"/>
                </a:solidFill>
                <a:latin typeface="Montserrat"/>
                <a:ea typeface="Montserrat"/>
                <a:cs typeface="Montserrat"/>
                <a:sym typeface="Montserrat"/>
              </a:rPr>
              <a:t>M.A.N. Asma</a:t>
            </a:r>
          </a:p>
        </p:txBody>
      </p:sp>
      <p:sp>
        <p:nvSpPr>
          <p:cNvPr id="16" name="TextBox 16"/>
          <p:cNvSpPr txBox="1"/>
          <p:nvPr/>
        </p:nvSpPr>
        <p:spPr>
          <a:xfrm>
            <a:off x="9703257" y="8349007"/>
            <a:ext cx="1645427" cy="302781"/>
          </a:xfrm>
          <a:prstGeom prst="rect">
            <a:avLst/>
          </a:prstGeom>
        </p:spPr>
        <p:txBody>
          <a:bodyPr lIns="0" tIns="0" rIns="0" bIns="0" rtlCol="0" anchor="t">
            <a:spAutoFit/>
          </a:bodyPr>
          <a:lstStyle/>
          <a:p>
            <a:pPr algn="l">
              <a:lnSpc>
                <a:spcPts val="2309"/>
              </a:lnSpc>
              <a:spcBef>
                <a:spcPct val="0"/>
              </a:spcBef>
            </a:pPr>
            <a:r>
              <a:rPr lang="en-US" sz="1924">
                <a:solidFill>
                  <a:srgbClr val="B4B0A9"/>
                </a:solidFill>
                <a:latin typeface="Montserrat"/>
                <a:ea typeface="Montserrat"/>
                <a:cs typeface="Montserrat"/>
                <a:sym typeface="Montserrat"/>
              </a:rPr>
              <a:t>V.P.K. Ashindi</a:t>
            </a:r>
          </a:p>
        </p:txBody>
      </p:sp>
      <p:sp>
        <p:nvSpPr>
          <p:cNvPr id="17" name="TextBox 17"/>
          <p:cNvSpPr txBox="1"/>
          <p:nvPr/>
        </p:nvSpPr>
        <p:spPr>
          <a:xfrm>
            <a:off x="12134759" y="8349007"/>
            <a:ext cx="2404468" cy="302781"/>
          </a:xfrm>
          <a:prstGeom prst="rect">
            <a:avLst/>
          </a:prstGeom>
        </p:spPr>
        <p:txBody>
          <a:bodyPr lIns="0" tIns="0" rIns="0" bIns="0" rtlCol="0" anchor="t">
            <a:spAutoFit/>
          </a:bodyPr>
          <a:lstStyle/>
          <a:p>
            <a:pPr algn="l">
              <a:lnSpc>
                <a:spcPts val="2309"/>
              </a:lnSpc>
              <a:spcBef>
                <a:spcPct val="0"/>
              </a:spcBef>
            </a:pPr>
            <a:r>
              <a:rPr lang="en-US" sz="1924">
                <a:solidFill>
                  <a:srgbClr val="B4B0A9"/>
                </a:solidFill>
                <a:latin typeface="Montserrat"/>
                <a:ea typeface="Montserrat"/>
                <a:cs typeface="Montserrat"/>
                <a:sym typeface="Montserrat"/>
              </a:rPr>
              <a:t>K.K.G. Amarasinghe</a:t>
            </a:r>
          </a:p>
        </p:txBody>
      </p:sp>
      <p:grpSp>
        <p:nvGrpSpPr>
          <p:cNvPr id="18" name="Group 18"/>
          <p:cNvGrpSpPr/>
          <p:nvPr/>
        </p:nvGrpSpPr>
        <p:grpSpPr>
          <a:xfrm>
            <a:off x="2763949" y="1623172"/>
            <a:ext cx="4356913" cy="689094"/>
            <a:chOff x="0" y="0"/>
            <a:chExt cx="1147500" cy="181490"/>
          </a:xfrm>
        </p:grpSpPr>
        <p:sp>
          <p:nvSpPr>
            <p:cNvPr id="19" name="Freeform 19"/>
            <p:cNvSpPr/>
            <p:nvPr/>
          </p:nvSpPr>
          <p:spPr>
            <a:xfrm>
              <a:off x="0" y="0"/>
              <a:ext cx="1147500" cy="181490"/>
            </a:xfrm>
            <a:custGeom>
              <a:avLst/>
              <a:gdLst/>
              <a:ahLst/>
              <a:cxnLst/>
              <a:rect l="l" t="t" r="r" b="b"/>
              <a:pathLst>
                <a:path w="1147500" h="181490">
                  <a:moveTo>
                    <a:pt x="90623" y="0"/>
                  </a:moveTo>
                  <a:lnTo>
                    <a:pt x="1056876" y="0"/>
                  </a:lnTo>
                  <a:cubicBezTo>
                    <a:pt x="1080911" y="0"/>
                    <a:pt x="1103962" y="9548"/>
                    <a:pt x="1120957" y="26543"/>
                  </a:cubicBezTo>
                  <a:cubicBezTo>
                    <a:pt x="1137952" y="43538"/>
                    <a:pt x="1147500" y="66589"/>
                    <a:pt x="1147500" y="90623"/>
                  </a:cubicBezTo>
                  <a:lnTo>
                    <a:pt x="1147500" y="90866"/>
                  </a:lnTo>
                  <a:cubicBezTo>
                    <a:pt x="1147500" y="114901"/>
                    <a:pt x="1137952" y="137952"/>
                    <a:pt x="1120957" y="154947"/>
                  </a:cubicBezTo>
                  <a:cubicBezTo>
                    <a:pt x="1103962" y="171942"/>
                    <a:pt x="1080911" y="181490"/>
                    <a:pt x="1056876" y="181490"/>
                  </a:cubicBezTo>
                  <a:lnTo>
                    <a:pt x="90623" y="181490"/>
                  </a:lnTo>
                  <a:cubicBezTo>
                    <a:pt x="66589" y="181490"/>
                    <a:pt x="43538" y="171942"/>
                    <a:pt x="26543" y="154947"/>
                  </a:cubicBezTo>
                  <a:cubicBezTo>
                    <a:pt x="9548" y="137952"/>
                    <a:pt x="0" y="114901"/>
                    <a:pt x="0" y="90866"/>
                  </a:cubicBezTo>
                  <a:lnTo>
                    <a:pt x="0" y="90623"/>
                  </a:lnTo>
                  <a:cubicBezTo>
                    <a:pt x="0" y="66589"/>
                    <a:pt x="9548" y="43538"/>
                    <a:pt x="26543" y="26543"/>
                  </a:cubicBezTo>
                  <a:cubicBezTo>
                    <a:pt x="43538" y="9548"/>
                    <a:pt x="66589" y="0"/>
                    <a:pt x="90623" y="0"/>
                  </a:cubicBezTo>
                  <a:close/>
                </a:path>
              </a:pathLst>
            </a:custGeom>
            <a:solidFill>
              <a:srgbClr val="B4B0A9"/>
            </a:solidFill>
          </p:spPr>
          <p:txBody>
            <a:bodyPr/>
            <a:lstStyle/>
            <a:p>
              <a:endParaRPr lang="en-US"/>
            </a:p>
          </p:txBody>
        </p:sp>
        <p:sp>
          <p:nvSpPr>
            <p:cNvPr id="20" name="TextBox 20"/>
            <p:cNvSpPr txBox="1"/>
            <p:nvPr/>
          </p:nvSpPr>
          <p:spPr>
            <a:xfrm>
              <a:off x="0" y="9525"/>
              <a:ext cx="1147500"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Team Introduction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sp>
        <p:nvSpPr>
          <p:cNvPr id="9" name="TextBox 9"/>
          <p:cNvSpPr txBox="1"/>
          <p:nvPr/>
        </p:nvSpPr>
        <p:spPr>
          <a:xfrm>
            <a:off x="1595125" y="1800225"/>
            <a:ext cx="15343657" cy="7458075"/>
          </a:xfrm>
          <a:prstGeom prst="rect">
            <a:avLst/>
          </a:prstGeom>
        </p:spPr>
        <p:txBody>
          <a:bodyPr lIns="0" tIns="0" rIns="0" bIns="0" rtlCol="0" anchor="t">
            <a:spAutoFit/>
          </a:bodyPr>
          <a:lstStyle/>
          <a:p>
            <a:pPr algn="l">
              <a:lnSpc>
                <a:spcPts val="3346"/>
              </a:lnSpc>
            </a:pPr>
            <a:endParaRPr/>
          </a:p>
          <a:p>
            <a:pPr algn="l">
              <a:lnSpc>
                <a:spcPts val="3346"/>
              </a:lnSpc>
            </a:pPr>
            <a:endParaRPr/>
          </a:p>
          <a:p>
            <a:pPr algn="l">
              <a:lnSpc>
                <a:spcPts val="3346"/>
              </a:lnSpc>
            </a:pPr>
            <a:endParaRPr/>
          </a:p>
          <a:p>
            <a:pPr algn="l">
              <a:lnSpc>
                <a:spcPts val="3346"/>
              </a:lnSpc>
            </a:pPr>
            <a:endParaRPr/>
          </a:p>
          <a:p>
            <a:pPr algn="l">
              <a:lnSpc>
                <a:spcPts val="3346"/>
              </a:lnSpc>
            </a:pPr>
            <a:endParaRPr/>
          </a:p>
          <a:p>
            <a:pPr algn="l">
              <a:lnSpc>
                <a:spcPts val="3346"/>
              </a:lnSpc>
            </a:pPr>
            <a:endParaRPr/>
          </a:p>
          <a:p>
            <a:pPr algn="l">
              <a:lnSpc>
                <a:spcPts val="4423"/>
              </a:lnSpc>
            </a:pPr>
            <a:endParaRPr/>
          </a:p>
          <a:p>
            <a:pPr algn="l">
              <a:lnSpc>
                <a:spcPts val="2211"/>
              </a:lnSpc>
            </a:pPr>
            <a:endParaRPr/>
          </a:p>
          <a:p>
            <a:pPr algn="l">
              <a:lnSpc>
                <a:spcPts val="3240"/>
              </a:lnSpc>
            </a:pPr>
            <a:r>
              <a:rPr lang="en-US" sz="2700">
                <a:solidFill>
                  <a:srgbClr val="B4B0A9"/>
                </a:solidFill>
                <a:latin typeface="Montserrat"/>
                <a:ea typeface="Montserrat"/>
                <a:cs typeface="Montserrat"/>
                <a:sym typeface="Montserrat"/>
              </a:rPr>
              <a:t>In many urban cities, traffic congestion, rising emissions, and over dependence on private transport have become serious challenges. Public transport systems are underutilized, and people lack real time, eco prioritized navigation options. As a result:</a:t>
            </a:r>
          </a:p>
          <a:p>
            <a:pPr marL="651510" lvl="1" indent="-325755" algn="l">
              <a:lnSpc>
                <a:spcPts val="3240"/>
              </a:lnSpc>
              <a:buFont typeface="Arial"/>
              <a:buChar char="•"/>
            </a:pPr>
            <a:r>
              <a:rPr lang="en-US" sz="2700">
                <a:solidFill>
                  <a:srgbClr val="B4B0A9"/>
                </a:solidFill>
                <a:latin typeface="Montserrat"/>
                <a:ea typeface="Montserrat"/>
                <a:cs typeface="Montserrat"/>
                <a:sym typeface="Montserrat"/>
              </a:rPr>
              <a:t>Commuters waste 50+ hours/year in traffic</a:t>
            </a:r>
          </a:p>
          <a:p>
            <a:pPr marL="651510" lvl="1" indent="-325755" algn="l">
              <a:lnSpc>
                <a:spcPts val="3240"/>
              </a:lnSpc>
              <a:buFont typeface="Arial"/>
              <a:buChar char="•"/>
            </a:pPr>
            <a:r>
              <a:rPr lang="en-US" sz="2700">
                <a:solidFill>
                  <a:srgbClr val="B4B0A9"/>
                </a:solidFill>
                <a:latin typeface="Montserrat"/>
                <a:ea typeface="Montserrat"/>
                <a:cs typeface="Montserrat"/>
                <a:sym typeface="Montserrat"/>
              </a:rPr>
              <a:t>Transport contributes to 30% of CO₂ emissions globally</a:t>
            </a:r>
          </a:p>
          <a:p>
            <a:pPr marL="651510" lvl="1" indent="-325755" algn="l">
              <a:lnSpc>
                <a:spcPts val="3240"/>
              </a:lnSpc>
              <a:buFont typeface="Arial"/>
              <a:buChar char="•"/>
            </a:pPr>
            <a:r>
              <a:rPr lang="en-US" sz="2700">
                <a:solidFill>
                  <a:srgbClr val="B4B0A9"/>
                </a:solidFill>
                <a:latin typeface="Montserrat"/>
                <a:ea typeface="Montserrat"/>
                <a:cs typeface="Montserrat"/>
                <a:sym typeface="Montserrat"/>
              </a:rPr>
              <a:t>Economic losses exceed billions annually</a:t>
            </a:r>
          </a:p>
          <a:p>
            <a:pPr marL="651510" lvl="1" indent="-325755" algn="l">
              <a:lnSpc>
                <a:spcPts val="3240"/>
              </a:lnSpc>
            </a:pPr>
            <a:r>
              <a:rPr lang="en-US" sz="2700">
                <a:solidFill>
                  <a:srgbClr val="B4B0A9"/>
                </a:solidFill>
                <a:latin typeface="Montserrat"/>
                <a:ea typeface="Montserrat"/>
                <a:cs typeface="Montserrat"/>
                <a:sym typeface="Montserrat"/>
              </a:rPr>
              <a:t>Despite existing navigation apps, users are not incentivized to choose sustainable travel. Cities continue to suffer from congestion and air pollution, especially during peak hours.</a:t>
            </a:r>
          </a:p>
          <a:p>
            <a:pPr marL="672887" lvl="1" indent="-336443" algn="l">
              <a:lnSpc>
                <a:spcPts val="3346"/>
              </a:lnSpc>
            </a:pPr>
            <a:endParaRPr lang="en-US" sz="2700">
              <a:solidFill>
                <a:srgbClr val="B4B0A9"/>
              </a:solidFill>
              <a:latin typeface="Montserrat"/>
              <a:ea typeface="Montserrat"/>
              <a:cs typeface="Montserrat"/>
              <a:sym typeface="Montserrat"/>
            </a:endParaRPr>
          </a:p>
        </p:txBody>
      </p:sp>
      <p:sp>
        <p:nvSpPr>
          <p:cNvPr id="10" name="Freeform 10"/>
          <p:cNvSpPr/>
          <p:nvPr/>
        </p:nvSpPr>
        <p:spPr>
          <a:xfrm>
            <a:off x="0" y="0"/>
            <a:ext cx="18288000" cy="3999589"/>
          </a:xfrm>
          <a:custGeom>
            <a:avLst/>
            <a:gdLst/>
            <a:ahLst/>
            <a:cxnLst/>
            <a:rect l="l" t="t" r="r" b="b"/>
            <a:pathLst>
              <a:path w="18288000" h="3999589">
                <a:moveTo>
                  <a:pt x="0" y="0"/>
                </a:moveTo>
                <a:lnTo>
                  <a:pt x="18288000" y="0"/>
                </a:lnTo>
                <a:lnTo>
                  <a:pt x="18288000" y="3999589"/>
                </a:lnTo>
                <a:lnTo>
                  <a:pt x="0" y="3999589"/>
                </a:lnTo>
                <a:lnTo>
                  <a:pt x="0" y="0"/>
                </a:lnTo>
                <a:close/>
              </a:path>
            </a:pathLst>
          </a:custGeom>
          <a:blipFill>
            <a:blip r:embed="rId7"/>
            <a:stretch>
              <a:fillRect t="-74703" b="-74703"/>
            </a:stretch>
          </a:blipFill>
        </p:spPr>
        <p:txBody>
          <a:bodyPr/>
          <a:lstStyle/>
          <a:p>
            <a:endParaRPr lang="en-US"/>
          </a:p>
        </p:txBody>
      </p:sp>
      <p:grpSp>
        <p:nvGrpSpPr>
          <p:cNvPr id="11" name="Group 11"/>
          <p:cNvGrpSpPr/>
          <p:nvPr/>
        </p:nvGrpSpPr>
        <p:grpSpPr>
          <a:xfrm>
            <a:off x="1408203" y="4256302"/>
            <a:ext cx="4901309" cy="689094"/>
            <a:chOff x="0" y="0"/>
            <a:chExt cx="1290880" cy="181490"/>
          </a:xfrm>
        </p:grpSpPr>
        <p:sp>
          <p:nvSpPr>
            <p:cNvPr id="12" name="Freeform 12"/>
            <p:cNvSpPr/>
            <p:nvPr/>
          </p:nvSpPr>
          <p:spPr>
            <a:xfrm>
              <a:off x="0" y="0"/>
              <a:ext cx="1290880" cy="181490"/>
            </a:xfrm>
            <a:custGeom>
              <a:avLst/>
              <a:gdLst/>
              <a:ahLst/>
              <a:cxnLst/>
              <a:rect l="l" t="t" r="r" b="b"/>
              <a:pathLst>
                <a:path w="1290880" h="181490">
                  <a:moveTo>
                    <a:pt x="80558" y="0"/>
                  </a:moveTo>
                  <a:lnTo>
                    <a:pt x="1210322" y="0"/>
                  </a:lnTo>
                  <a:cubicBezTo>
                    <a:pt x="1231687" y="0"/>
                    <a:pt x="1252177" y="8487"/>
                    <a:pt x="1267285" y="23595"/>
                  </a:cubicBezTo>
                  <a:cubicBezTo>
                    <a:pt x="1282392" y="38702"/>
                    <a:pt x="1290880" y="59192"/>
                    <a:pt x="1290880" y="80558"/>
                  </a:cubicBezTo>
                  <a:lnTo>
                    <a:pt x="1290880" y="100932"/>
                  </a:lnTo>
                  <a:cubicBezTo>
                    <a:pt x="1290880" y="122297"/>
                    <a:pt x="1282392" y="142787"/>
                    <a:pt x="1267285" y="157895"/>
                  </a:cubicBezTo>
                  <a:cubicBezTo>
                    <a:pt x="1252177" y="173002"/>
                    <a:pt x="1231687" y="181490"/>
                    <a:pt x="1210322" y="181490"/>
                  </a:cubicBezTo>
                  <a:lnTo>
                    <a:pt x="80558" y="181490"/>
                  </a:lnTo>
                  <a:cubicBezTo>
                    <a:pt x="59192" y="181490"/>
                    <a:pt x="38702" y="173002"/>
                    <a:pt x="23595" y="157895"/>
                  </a:cubicBezTo>
                  <a:cubicBezTo>
                    <a:pt x="8487" y="142787"/>
                    <a:pt x="0" y="122297"/>
                    <a:pt x="0" y="100932"/>
                  </a:cubicBezTo>
                  <a:lnTo>
                    <a:pt x="0" y="80558"/>
                  </a:lnTo>
                  <a:cubicBezTo>
                    <a:pt x="0" y="59192"/>
                    <a:pt x="8487" y="38702"/>
                    <a:pt x="23595" y="23595"/>
                  </a:cubicBezTo>
                  <a:cubicBezTo>
                    <a:pt x="38702" y="8487"/>
                    <a:pt x="59192" y="0"/>
                    <a:pt x="80558" y="0"/>
                  </a:cubicBezTo>
                  <a:close/>
                </a:path>
              </a:pathLst>
            </a:custGeom>
            <a:solidFill>
              <a:srgbClr val="B4B0A9"/>
            </a:solidFill>
          </p:spPr>
          <p:txBody>
            <a:bodyPr/>
            <a:lstStyle/>
            <a:p>
              <a:endParaRPr lang="en-US"/>
            </a:p>
          </p:txBody>
        </p:sp>
        <p:sp>
          <p:nvSpPr>
            <p:cNvPr id="13" name="TextBox 13"/>
            <p:cNvSpPr txBox="1"/>
            <p:nvPr/>
          </p:nvSpPr>
          <p:spPr>
            <a:xfrm>
              <a:off x="0" y="9525"/>
              <a:ext cx="1290880"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Problem Statement </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sp>
        <p:nvSpPr>
          <p:cNvPr id="9" name="TextBox 9"/>
          <p:cNvSpPr txBox="1"/>
          <p:nvPr/>
        </p:nvSpPr>
        <p:spPr>
          <a:xfrm>
            <a:off x="1183857" y="898029"/>
            <a:ext cx="13902097" cy="5686425"/>
          </a:xfrm>
          <a:prstGeom prst="rect">
            <a:avLst/>
          </a:prstGeom>
        </p:spPr>
        <p:txBody>
          <a:bodyPr lIns="0" tIns="0" rIns="0" bIns="0" rtlCol="0" anchor="t">
            <a:spAutoFit/>
          </a:bodyPr>
          <a:lstStyle/>
          <a:p>
            <a:pPr algn="l">
              <a:lnSpc>
                <a:spcPts val="3480"/>
              </a:lnSpc>
            </a:pPr>
            <a:endParaRPr/>
          </a:p>
          <a:p>
            <a:pPr algn="l">
              <a:lnSpc>
                <a:spcPts val="3480"/>
              </a:lnSpc>
            </a:pPr>
            <a:endParaRPr/>
          </a:p>
          <a:p>
            <a:pPr algn="l">
              <a:lnSpc>
                <a:spcPts val="3480"/>
              </a:lnSpc>
            </a:pPr>
            <a:endParaRPr/>
          </a:p>
          <a:p>
            <a:pPr algn="l">
              <a:lnSpc>
                <a:spcPts val="3480"/>
              </a:lnSpc>
            </a:pPr>
            <a:r>
              <a:rPr lang="en-US" sz="2900" b="1">
                <a:solidFill>
                  <a:srgbClr val="B4B0A9"/>
                </a:solidFill>
                <a:latin typeface="Montserrat Bold"/>
                <a:ea typeface="Montserrat Bold"/>
                <a:cs typeface="Montserrat Bold"/>
                <a:sym typeface="Montserrat Bold"/>
              </a:rPr>
              <a:t>Primary SDG Focus:</a:t>
            </a:r>
            <a:r>
              <a:rPr lang="en-US" sz="2900">
                <a:solidFill>
                  <a:srgbClr val="B4B0A9"/>
                </a:solidFill>
                <a:latin typeface="Montserrat"/>
                <a:ea typeface="Montserrat"/>
                <a:cs typeface="Montserrat"/>
                <a:sym typeface="Montserrat"/>
              </a:rPr>
              <a:t> </a:t>
            </a:r>
          </a:p>
          <a:p>
            <a:pPr algn="l">
              <a:lnSpc>
                <a:spcPts val="3480"/>
              </a:lnSpc>
            </a:pPr>
            <a:r>
              <a:rPr lang="en-US" sz="2900">
                <a:solidFill>
                  <a:srgbClr val="B4B0A9"/>
                </a:solidFill>
                <a:latin typeface="Montserrat"/>
                <a:ea typeface="Montserrat"/>
                <a:cs typeface="Montserrat"/>
                <a:sym typeface="Montserrat"/>
              </a:rPr>
              <a:t>        SDG 11 – Sustainable Cities and Communities</a:t>
            </a:r>
          </a:p>
          <a:p>
            <a:pPr algn="l">
              <a:lnSpc>
                <a:spcPts val="3480"/>
              </a:lnSpc>
            </a:pPr>
            <a:endParaRPr lang="en-US" sz="2900">
              <a:solidFill>
                <a:srgbClr val="B4B0A9"/>
              </a:solidFill>
              <a:latin typeface="Montserrat"/>
              <a:ea typeface="Montserrat"/>
              <a:cs typeface="Montserrat"/>
              <a:sym typeface="Montserrat"/>
            </a:endParaRPr>
          </a:p>
          <a:p>
            <a:pPr algn="l">
              <a:lnSpc>
                <a:spcPts val="3480"/>
              </a:lnSpc>
            </a:pPr>
            <a:r>
              <a:rPr lang="en-US" sz="2900" b="1">
                <a:solidFill>
                  <a:srgbClr val="B4B0A9"/>
                </a:solidFill>
                <a:latin typeface="Montserrat Bold"/>
                <a:ea typeface="Montserrat Bold"/>
                <a:cs typeface="Montserrat Bold"/>
                <a:sym typeface="Montserrat Bold"/>
              </a:rPr>
              <a:t>How it aligns:</a:t>
            </a:r>
          </a:p>
          <a:p>
            <a:pPr algn="l">
              <a:lnSpc>
                <a:spcPts val="3480"/>
              </a:lnSpc>
            </a:pPr>
            <a:r>
              <a:rPr lang="en-US" sz="2900">
                <a:solidFill>
                  <a:srgbClr val="B4B0A9"/>
                </a:solidFill>
                <a:latin typeface="Montserrat"/>
                <a:ea typeface="Montserrat"/>
                <a:cs typeface="Montserrat"/>
                <a:sym typeface="Montserrat"/>
              </a:rPr>
              <a:t>Promotes greener, more inclusive urban transportation</a:t>
            </a:r>
          </a:p>
          <a:p>
            <a:pPr algn="l">
              <a:lnSpc>
                <a:spcPts val="3480"/>
              </a:lnSpc>
            </a:pPr>
            <a:r>
              <a:rPr lang="en-US" sz="2900">
                <a:solidFill>
                  <a:srgbClr val="B4B0A9"/>
                </a:solidFill>
                <a:latin typeface="Montserrat"/>
                <a:ea typeface="Montserrat"/>
                <a:cs typeface="Montserrat"/>
                <a:sym typeface="Montserrat"/>
              </a:rPr>
              <a:t>Encourages public transport and cycling</a:t>
            </a:r>
          </a:p>
          <a:p>
            <a:pPr algn="l">
              <a:lnSpc>
                <a:spcPts val="3480"/>
              </a:lnSpc>
            </a:pPr>
            <a:r>
              <a:rPr lang="en-US" sz="2900">
                <a:solidFill>
                  <a:srgbClr val="B4B0A9"/>
                </a:solidFill>
                <a:latin typeface="Montserrat"/>
                <a:ea typeface="Montserrat"/>
                <a:cs typeface="Montserrat"/>
                <a:sym typeface="Montserrat"/>
              </a:rPr>
              <a:t>Reduces traffic congestion and pollution</a:t>
            </a:r>
          </a:p>
          <a:p>
            <a:pPr marL="699771" lvl="2" indent="-233257" algn="l">
              <a:lnSpc>
                <a:spcPts val="3480"/>
              </a:lnSpc>
            </a:pPr>
            <a:endParaRPr lang="en-US" sz="2900">
              <a:solidFill>
                <a:srgbClr val="B4B0A9"/>
              </a:solidFill>
              <a:latin typeface="Montserrat"/>
              <a:ea typeface="Montserrat"/>
              <a:cs typeface="Montserrat"/>
              <a:sym typeface="Montserrat"/>
            </a:endParaRPr>
          </a:p>
          <a:p>
            <a:pPr marL="699771" lvl="2" indent="-233257" algn="l">
              <a:lnSpc>
                <a:spcPts val="3480"/>
              </a:lnSpc>
            </a:pPr>
            <a:endParaRPr lang="en-US" sz="2900">
              <a:solidFill>
                <a:srgbClr val="B4B0A9"/>
              </a:solidFill>
              <a:latin typeface="Montserrat"/>
              <a:ea typeface="Montserrat"/>
              <a:cs typeface="Montserrat"/>
              <a:sym typeface="Montserrat"/>
            </a:endParaRPr>
          </a:p>
          <a:p>
            <a:pPr marL="699771" lvl="2" indent="-233257" algn="l">
              <a:lnSpc>
                <a:spcPts val="3480"/>
              </a:lnSpc>
            </a:pPr>
            <a:endParaRPr lang="en-US" sz="2900">
              <a:solidFill>
                <a:srgbClr val="B4B0A9"/>
              </a:solidFill>
              <a:latin typeface="Montserrat"/>
              <a:ea typeface="Montserrat"/>
              <a:cs typeface="Montserrat"/>
              <a:sym typeface="Montserrat"/>
            </a:endParaRPr>
          </a:p>
        </p:txBody>
      </p:sp>
      <p:sp>
        <p:nvSpPr>
          <p:cNvPr id="10" name="Freeform 10"/>
          <p:cNvSpPr/>
          <p:nvPr/>
        </p:nvSpPr>
        <p:spPr>
          <a:xfrm>
            <a:off x="7572225" y="5826132"/>
            <a:ext cx="3143551" cy="3143551"/>
          </a:xfrm>
          <a:custGeom>
            <a:avLst/>
            <a:gdLst/>
            <a:ahLst/>
            <a:cxnLst/>
            <a:rect l="l" t="t" r="r" b="b"/>
            <a:pathLst>
              <a:path w="3143551" h="3143551">
                <a:moveTo>
                  <a:pt x="0" y="0"/>
                </a:moveTo>
                <a:lnTo>
                  <a:pt x="3143550" y="0"/>
                </a:lnTo>
                <a:lnTo>
                  <a:pt x="3143550" y="3143551"/>
                </a:lnTo>
                <a:lnTo>
                  <a:pt x="0" y="3143551"/>
                </a:lnTo>
                <a:lnTo>
                  <a:pt x="0" y="0"/>
                </a:lnTo>
                <a:close/>
              </a:path>
            </a:pathLst>
          </a:custGeom>
          <a:blipFill>
            <a:blip r:embed="rId7"/>
            <a:stretch>
              <a:fillRect/>
            </a:stretch>
          </a:blipFill>
        </p:spPr>
        <p:txBody>
          <a:bodyPr/>
          <a:lstStyle/>
          <a:p>
            <a:endParaRPr lang="en-US"/>
          </a:p>
        </p:txBody>
      </p:sp>
      <p:grpSp>
        <p:nvGrpSpPr>
          <p:cNvPr id="11" name="Group 11"/>
          <p:cNvGrpSpPr/>
          <p:nvPr/>
        </p:nvGrpSpPr>
        <p:grpSpPr>
          <a:xfrm>
            <a:off x="962025" y="1028700"/>
            <a:ext cx="9081110" cy="689094"/>
            <a:chOff x="0" y="0"/>
            <a:chExt cx="2391733" cy="181490"/>
          </a:xfrm>
        </p:grpSpPr>
        <p:sp>
          <p:nvSpPr>
            <p:cNvPr id="12" name="Freeform 12"/>
            <p:cNvSpPr/>
            <p:nvPr/>
          </p:nvSpPr>
          <p:spPr>
            <a:xfrm>
              <a:off x="0" y="0"/>
              <a:ext cx="2391733" cy="181490"/>
            </a:xfrm>
            <a:custGeom>
              <a:avLst/>
              <a:gdLst/>
              <a:ahLst/>
              <a:cxnLst/>
              <a:rect l="l" t="t" r="r" b="b"/>
              <a:pathLst>
                <a:path w="2391733" h="181490">
                  <a:moveTo>
                    <a:pt x="43479" y="0"/>
                  </a:moveTo>
                  <a:lnTo>
                    <a:pt x="2348254" y="0"/>
                  </a:lnTo>
                  <a:cubicBezTo>
                    <a:pt x="2359785" y="0"/>
                    <a:pt x="2370844" y="4581"/>
                    <a:pt x="2378998" y="12735"/>
                  </a:cubicBezTo>
                  <a:cubicBezTo>
                    <a:pt x="2387152" y="20889"/>
                    <a:pt x="2391733" y="31948"/>
                    <a:pt x="2391733" y="43479"/>
                  </a:cubicBezTo>
                  <a:lnTo>
                    <a:pt x="2391733" y="138011"/>
                  </a:lnTo>
                  <a:cubicBezTo>
                    <a:pt x="2391733" y="162023"/>
                    <a:pt x="2372266" y="181490"/>
                    <a:pt x="2348254" y="181490"/>
                  </a:cubicBezTo>
                  <a:lnTo>
                    <a:pt x="43479" y="181490"/>
                  </a:lnTo>
                  <a:cubicBezTo>
                    <a:pt x="19466" y="181490"/>
                    <a:pt x="0" y="162023"/>
                    <a:pt x="0" y="138011"/>
                  </a:cubicBezTo>
                  <a:lnTo>
                    <a:pt x="0" y="43479"/>
                  </a:lnTo>
                  <a:cubicBezTo>
                    <a:pt x="0" y="19466"/>
                    <a:pt x="19466" y="0"/>
                    <a:pt x="43479" y="0"/>
                  </a:cubicBezTo>
                  <a:close/>
                </a:path>
              </a:pathLst>
            </a:custGeom>
            <a:solidFill>
              <a:srgbClr val="B4B0A9"/>
            </a:solidFill>
          </p:spPr>
          <p:txBody>
            <a:bodyPr/>
            <a:lstStyle/>
            <a:p>
              <a:endParaRPr lang="en-US"/>
            </a:p>
          </p:txBody>
        </p:sp>
        <p:sp>
          <p:nvSpPr>
            <p:cNvPr id="13" name="TextBox 13"/>
            <p:cNvSpPr txBox="1"/>
            <p:nvPr/>
          </p:nvSpPr>
          <p:spPr>
            <a:xfrm>
              <a:off x="0" y="9525"/>
              <a:ext cx="2391733"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Focused SDG and How this SDG was effected</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sp>
        <p:nvSpPr>
          <p:cNvPr id="9" name="Freeform 9"/>
          <p:cNvSpPr/>
          <p:nvPr/>
        </p:nvSpPr>
        <p:spPr>
          <a:xfrm>
            <a:off x="3262725" y="4462123"/>
            <a:ext cx="3771398" cy="3771398"/>
          </a:xfrm>
          <a:custGeom>
            <a:avLst/>
            <a:gdLst/>
            <a:ahLst/>
            <a:cxnLst/>
            <a:rect l="l" t="t" r="r" b="b"/>
            <a:pathLst>
              <a:path w="3771398" h="3771398">
                <a:moveTo>
                  <a:pt x="0" y="0"/>
                </a:moveTo>
                <a:lnTo>
                  <a:pt x="3771398" y="0"/>
                </a:lnTo>
                <a:lnTo>
                  <a:pt x="3771398" y="3771398"/>
                </a:lnTo>
                <a:lnTo>
                  <a:pt x="0" y="3771398"/>
                </a:lnTo>
                <a:lnTo>
                  <a:pt x="0" y="0"/>
                </a:lnTo>
                <a:close/>
              </a:path>
            </a:pathLst>
          </a:custGeom>
          <a:blipFill>
            <a:blip r:embed="rId7"/>
            <a:stretch>
              <a:fillRect/>
            </a:stretch>
          </a:blipFill>
        </p:spPr>
        <p:txBody>
          <a:bodyPr/>
          <a:lstStyle/>
          <a:p>
            <a:endParaRPr lang="en-US"/>
          </a:p>
        </p:txBody>
      </p:sp>
      <p:sp>
        <p:nvSpPr>
          <p:cNvPr id="10" name="Freeform 10"/>
          <p:cNvSpPr/>
          <p:nvPr/>
        </p:nvSpPr>
        <p:spPr>
          <a:xfrm>
            <a:off x="8631240" y="4462123"/>
            <a:ext cx="3771398" cy="3771398"/>
          </a:xfrm>
          <a:custGeom>
            <a:avLst/>
            <a:gdLst/>
            <a:ahLst/>
            <a:cxnLst/>
            <a:rect l="l" t="t" r="r" b="b"/>
            <a:pathLst>
              <a:path w="3771398" h="3771398">
                <a:moveTo>
                  <a:pt x="0" y="0"/>
                </a:moveTo>
                <a:lnTo>
                  <a:pt x="3771398" y="0"/>
                </a:lnTo>
                <a:lnTo>
                  <a:pt x="3771398" y="3771398"/>
                </a:lnTo>
                <a:lnTo>
                  <a:pt x="0" y="3771398"/>
                </a:lnTo>
                <a:lnTo>
                  <a:pt x="0" y="0"/>
                </a:lnTo>
                <a:close/>
              </a:path>
            </a:pathLst>
          </a:custGeom>
          <a:blipFill>
            <a:blip r:embed="rId8"/>
            <a:stretch>
              <a:fillRect/>
            </a:stretch>
          </a:blipFill>
          <a:ln cap="sq">
            <a:noFill/>
            <a:prstDash val="solid"/>
            <a:miter/>
          </a:ln>
        </p:spPr>
        <p:txBody>
          <a:bodyPr/>
          <a:lstStyle/>
          <a:p>
            <a:endParaRPr lang="en-US"/>
          </a:p>
        </p:txBody>
      </p:sp>
      <p:sp>
        <p:nvSpPr>
          <p:cNvPr id="11" name="TextBox 11"/>
          <p:cNvSpPr txBox="1"/>
          <p:nvPr/>
        </p:nvSpPr>
        <p:spPr>
          <a:xfrm>
            <a:off x="1248465" y="1708269"/>
            <a:ext cx="14765550" cy="4248150"/>
          </a:xfrm>
          <a:prstGeom prst="rect">
            <a:avLst/>
          </a:prstGeom>
        </p:spPr>
        <p:txBody>
          <a:bodyPr lIns="0" tIns="0" rIns="0" bIns="0" rtlCol="0" anchor="t">
            <a:spAutoFit/>
          </a:bodyPr>
          <a:lstStyle/>
          <a:p>
            <a:pPr algn="l">
              <a:lnSpc>
                <a:spcPts val="3719"/>
              </a:lnSpc>
            </a:pPr>
            <a:endParaRPr/>
          </a:p>
          <a:p>
            <a:pPr algn="l">
              <a:lnSpc>
                <a:spcPts val="3359"/>
              </a:lnSpc>
            </a:pPr>
            <a:r>
              <a:rPr lang="en-US" sz="2799" b="1">
                <a:solidFill>
                  <a:srgbClr val="B4B0A9"/>
                </a:solidFill>
                <a:latin typeface="Montserrat Bold"/>
                <a:ea typeface="Montserrat Bold"/>
                <a:cs typeface="Montserrat Bold"/>
                <a:sym typeface="Montserrat Bold"/>
              </a:rPr>
              <a:t>Secondary SDGs:</a:t>
            </a:r>
          </a:p>
          <a:p>
            <a:pPr algn="l">
              <a:lnSpc>
                <a:spcPts val="3359"/>
              </a:lnSpc>
            </a:pPr>
            <a:endParaRPr lang="en-US" sz="2799" b="1">
              <a:solidFill>
                <a:srgbClr val="B4B0A9"/>
              </a:solidFill>
              <a:latin typeface="Montserrat Bold"/>
              <a:ea typeface="Montserrat Bold"/>
              <a:cs typeface="Montserrat Bold"/>
              <a:sym typeface="Montserrat Bold"/>
            </a:endParaRPr>
          </a:p>
          <a:p>
            <a:pPr algn="l">
              <a:lnSpc>
                <a:spcPts val="3359"/>
              </a:lnSpc>
            </a:pPr>
            <a:r>
              <a:rPr lang="en-US" sz="2799">
                <a:solidFill>
                  <a:srgbClr val="B4B0A9"/>
                </a:solidFill>
                <a:latin typeface="Montserrat"/>
                <a:ea typeface="Montserrat"/>
                <a:cs typeface="Montserrat"/>
                <a:sym typeface="Montserrat"/>
              </a:rPr>
              <a:t>      SDG 13 – Climate Action</a:t>
            </a:r>
          </a:p>
          <a:p>
            <a:pPr algn="l">
              <a:lnSpc>
                <a:spcPts val="3359"/>
              </a:lnSpc>
            </a:pPr>
            <a:r>
              <a:rPr lang="en-US" sz="2799">
                <a:solidFill>
                  <a:srgbClr val="B4B0A9"/>
                </a:solidFill>
                <a:latin typeface="Montserrat"/>
                <a:ea typeface="Montserrat"/>
                <a:cs typeface="Montserrat"/>
                <a:sym typeface="Montserrat"/>
              </a:rPr>
              <a:t>      SDG 9 – Industry, Innovation and Infrastructure</a:t>
            </a:r>
          </a:p>
          <a:p>
            <a:pPr algn="l">
              <a:lnSpc>
                <a:spcPts val="3359"/>
              </a:lnSpc>
            </a:pPr>
            <a:endParaRPr lang="en-US" sz="2799">
              <a:solidFill>
                <a:srgbClr val="B4B0A9"/>
              </a:solidFill>
              <a:latin typeface="Montserrat"/>
              <a:ea typeface="Montserrat"/>
              <a:cs typeface="Montserrat"/>
              <a:sym typeface="Montserrat"/>
            </a:endParaRPr>
          </a:p>
          <a:p>
            <a:pPr algn="l">
              <a:lnSpc>
                <a:spcPts val="3359"/>
              </a:lnSpc>
            </a:pPr>
            <a:endParaRPr lang="en-US" sz="2799">
              <a:solidFill>
                <a:srgbClr val="B4B0A9"/>
              </a:solidFill>
              <a:latin typeface="Montserrat"/>
              <a:ea typeface="Montserrat"/>
              <a:cs typeface="Montserrat"/>
              <a:sym typeface="Montserrat"/>
            </a:endParaRPr>
          </a:p>
          <a:p>
            <a:pPr algn="l">
              <a:lnSpc>
                <a:spcPts val="3359"/>
              </a:lnSpc>
            </a:pPr>
            <a:endParaRPr lang="en-US" sz="2799">
              <a:solidFill>
                <a:srgbClr val="B4B0A9"/>
              </a:solidFill>
              <a:latin typeface="Montserrat"/>
              <a:ea typeface="Montserrat"/>
              <a:cs typeface="Montserrat"/>
              <a:sym typeface="Montserrat"/>
            </a:endParaRPr>
          </a:p>
          <a:p>
            <a:pPr algn="l">
              <a:lnSpc>
                <a:spcPts val="3359"/>
              </a:lnSpc>
            </a:pPr>
            <a:endParaRPr lang="en-US" sz="2799">
              <a:solidFill>
                <a:srgbClr val="B4B0A9"/>
              </a:solidFill>
              <a:latin typeface="Montserrat"/>
              <a:ea typeface="Montserrat"/>
              <a:cs typeface="Montserrat"/>
              <a:sym typeface="Montserrat"/>
            </a:endParaRPr>
          </a:p>
          <a:p>
            <a:pPr algn="l">
              <a:lnSpc>
                <a:spcPts val="3359"/>
              </a:lnSpc>
            </a:pPr>
            <a:endParaRPr lang="en-US" sz="2799">
              <a:solidFill>
                <a:srgbClr val="B4B0A9"/>
              </a:solidFill>
              <a:latin typeface="Montserrat"/>
              <a:ea typeface="Montserrat"/>
              <a:cs typeface="Montserrat"/>
              <a:sym typeface="Montserrat"/>
            </a:endParaRPr>
          </a:p>
        </p:txBody>
      </p:sp>
      <p:grpSp>
        <p:nvGrpSpPr>
          <p:cNvPr id="12" name="Group 12"/>
          <p:cNvGrpSpPr/>
          <p:nvPr/>
        </p:nvGrpSpPr>
        <p:grpSpPr>
          <a:xfrm>
            <a:off x="1028700" y="1028700"/>
            <a:ext cx="8825119" cy="689094"/>
            <a:chOff x="0" y="0"/>
            <a:chExt cx="2324311" cy="181490"/>
          </a:xfrm>
        </p:grpSpPr>
        <p:sp>
          <p:nvSpPr>
            <p:cNvPr id="13" name="Freeform 13"/>
            <p:cNvSpPr/>
            <p:nvPr/>
          </p:nvSpPr>
          <p:spPr>
            <a:xfrm>
              <a:off x="0" y="0"/>
              <a:ext cx="2324311" cy="181490"/>
            </a:xfrm>
            <a:custGeom>
              <a:avLst/>
              <a:gdLst/>
              <a:ahLst/>
              <a:cxnLst/>
              <a:rect l="l" t="t" r="r" b="b"/>
              <a:pathLst>
                <a:path w="2324311" h="181490">
                  <a:moveTo>
                    <a:pt x="44740" y="0"/>
                  </a:moveTo>
                  <a:lnTo>
                    <a:pt x="2279571" y="0"/>
                  </a:lnTo>
                  <a:cubicBezTo>
                    <a:pt x="2304280" y="0"/>
                    <a:pt x="2324311" y="20031"/>
                    <a:pt x="2324311" y="44740"/>
                  </a:cubicBezTo>
                  <a:lnTo>
                    <a:pt x="2324311" y="136749"/>
                  </a:lnTo>
                  <a:cubicBezTo>
                    <a:pt x="2324311" y="161459"/>
                    <a:pt x="2304280" y="181490"/>
                    <a:pt x="2279571" y="181490"/>
                  </a:cubicBezTo>
                  <a:lnTo>
                    <a:pt x="44740" y="181490"/>
                  </a:lnTo>
                  <a:cubicBezTo>
                    <a:pt x="20031" y="181490"/>
                    <a:pt x="0" y="161459"/>
                    <a:pt x="0" y="136749"/>
                  </a:cubicBezTo>
                  <a:lnTo>
                    <a:pt x="0" y="44740"/>
                  </a:lnTo>
                  <a:cubicBezTo>
                    <a:pt x="0" y="20031"/>
                    <a:pt x="20031" y="0"/>
                    <a:pt x="44740" y="0"/>
                  </a:cubicBezTo>
                  <a:close/>
                </a:path>
              </a:pathLst>
            </a:custGeom>
            <a:solidFill>
              <a:srgbClr val="B4B0A9"/>
            </a:solidFill>
          </p:spPr>
          <p:txBody>
            <a:bodyPr/>
            <a:lstStyle/>
            <a:p>
              <a:endParaRPr lang="en-US"/>
            </a:p>
          </p:txBody>
        </p:sp>
        <p:sp>
          <p:nvSpPr>
            <p:cNvPr id="14" name="TextBox 14"/>
            <p:cNvSpPr txBox="1"/>
            <p:nvPr/>
          </p:nvSpPr>
          <p:spPr>
            <a:xfrm>
              <a:off x="0" y="9525"/>
              <a:ext cx="2324311"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Focused SDG and How this SDG was effected</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sp>
        <p:nvSpPr>
          <p:cNvPr id="9" name="TextBox 9"/>
          <p:cNvSpPr txBox="1"/>
          <p:nvPr/>
        </p:nvSpPr>
        <p:spPr>
          <a:xfrm>
            <a:off x="1028700" y="1162076"/>
            <a:ext cx="10833483" cy="9277326"/>
          </a:xfrm>
          <a:prstGeom prst="rect">
            <a:avLst/>
          </a:prstGeom>
        </p:spPr>
        <p:txBody>
          <a:bodyPr lIns="0" tIns="0" rIns="0" bIns="0" rtlCol="0" anchor="t">
            <a:spAutoFit/>
          </a:bodyPr>
          <a:lstStyle/>
          <a:p>
            <a:pPr algn="l">
              <a:lnSpc>
                <a:spcPts val="3801"/>
              </a:lnSpc>
            </a:pPr>
            <a:r>
              <a:rPr lang="en-US" sz="2754">
                <a:solidFill>
                  <a:srgbClr val="B4B0A9"/>
                </a:solidFill>
                <a:latin typeface="Montserrat"/>
                <a:ea typeface="Montserrat"/>
                <a:cs typeface="Montserrat"/>
                <a:sym typeface="Montserrat"/>
              </a:rPr>
              <a:t> </a:t>
            </a:r>
          </a:p>
          <a:p>
            <a:pPr algn="l">
              <a:lnSpc>
                <a:spcPts val="3801"/>
              </a:lnSpc>
            </a:pPr>
            <a:endParaRPr lang="en-US" sz="2754">
              <a:solidFill>
                <a:srgbClr val="B4B0A9"/>
              </a:solidFill>
              <a:latin typeface="Montserrat"/>
              <a:ea typeface="Montserrat"/>
              <a:cs typeface="Montserrat"/>
              <a:sym typeface="Montserrat"/>
            </a:endParaRPr>
          </a:p>
          <a:p>
            <a:pPr marL="1539002" lvl="1" indent="-769501" algn="l">
              <a:lnSpc>
                <a:spcPts val="6087"/>
              </a:lnSpc>
              <a:buFont typeface="Arial"/>
              <a:buChar char="•"/>
            </a:pPr>
            <a:r>
              <a:rPr lang="en-US" sz="2754" b="1">
                <a:solidFill>
                  <a:srgbClr val="B4B0A9"/>
                </a:solidFill>
                <a:latin typeface="Montserrat Bold"/>
                <a:ea typeface="Montserrat Bold"/>
                <a:cs typeface="Montserrat Bold"/>
                <a:sym typeface="Montserrat Bold"/>
              </a:rPr>
              <a:t>Title of the Solution: GreenCommute :</a:t>
            </a:r>
            <a:r>
              <a:rPr lang="en-US" sz="2754">
                <a:solidFill>
                  <a:srgbClr val="B4B0A9"/>
                </a:solidFill>
                <a:latin typeface="Montserrat"/>
                <a:ea typeface="Montserrat"/>
                <a:cs typeface="Montserrat"/>
                <a:sym typeface="Montserrat"/>
              </a:rPr>
              <a:t> </a:t>
            </a:r>
          </a:p>
          <a:p>
            <a:pPr algn="l">
              <a:lnSpc>
                <a:spcPts val="6087"/>
              </a:lnSpc>
            </a:pPr>
            <a:r>
              <a:rPr lang="en-US" sz="2754">
                <a:solidFill>
                  <a:srgbClr val="B4B0A9"/>
                </a:solidFill>
                <a:latin typeface="Montserrat"/>
                <a:ea typeface="Montserrat"/>
                <a:cs typeface="Montserrat"/>
                <a:sym typeface="Montserrat"/>
              </a:rPr>
              <a:t>                          Smart Eco Mobility Navigator</a:t>
            </a:r>
          </a:p>
          <a:p>
            <a:pPr marL="1539002" lvl="1" indent="-769501" algn="l">
              <a:lnSpc>
                <a:spcPts val="3305"/>
              </a:lnSpc>
              <a:buFont typeface="Arial"/>
              <a:buChar char="•"/>
            </a:pPr>
            <a:r>
              <a:rPr lang="en-US" sz="2754" b="1">
                <a:solidFill>
                  <a:srgbClr val="B4B0A9"/>
                </a:solidFill>
                <a:latin typeface="Montserrat Bold"/>
                <a:ea typeface="Montserrat Bold"/>
                <a:cs typeface="Montserrat Bold"/>
                <a:sym typeface="Montserrat Bold"/>
              </a:rPr>
              <a:t>Description: </a:t>
            </a:r>
          </a:p>
          <a:p>
            <a:pPr algn="l">
              <a:lnSpc>
                <a:spcPts val="3305"/>
              </a:lnSpc>
            </a:pPr>
            <a:endParaRPr lang="en-US" sz="2754" b="1">
              <a:solidFill>
                <a:srgbClr val="B4B0A9"/>
              </a:solidFill>
              <a:latin typeface="Montserrat Bold"/>
              <a:ea typeface="Montserrat Bold"/>
              <a:cs typeface="Montserrat Bold"/>
              <a:sym typeface="Montserrat Bold"/>
            </a:endParaRPr>
          </a:p>
          <a:p>
            <a:pPr algn="l">
              <a:lnSpc>
                <a:spcPts val="3305"/>
              </a:lnSpc>
            </a:pPr>
            <a:r>
              <a:rPr lang="en-US" sz="2754">
                <a:solidFill>
                  <a:srgbClr val="B4B0A9"/>
                </a:solidFill>
                <a:latin typeface="Montserrat"/>
                <a:ea typeface="Montserrat"/>
                <a:cs typeface="Montserrat"/>
                <a:sym typeface="Montserrat"/>
              </a:rPr>
              <a:t>GreenCommute is a mobile app that helps users reach their destinations through sustainable means like public transport, EV bikes, and walking while rewarding them for reducing emissions.</a:t>
            </a:r>
          </a:p>
          <a:p>
            <a:pPr algn="l">
              <a:lnSpc>
                <a:spcPts val="3305"/>
              </a:lnSpc>
            </a:pPr>
            <a:endParaRPr lang="en-US" sz="2754">
              <a:solidFill>
                <a:srgbClr val="B4B0A9"/>
              </a:solidFill>
              <a:latin typeface="Montserrat"/>
              <a:ea typeface="Montserrat"/>
              <a:cs typeface="Montserrat"/>
              <a:sym typeface="Montserrat"/>
            </a:endParaRPr>
          </a:p>
          <a:p>
            <a:pPr marL="1539002" lvl="1" indent="-769501" algn="l">
              <a:lnSpc>
                <a:spcPts val="3305"/>
              </a:lnSpc>
              <a:buFont typeface="Arial"/>
              <a:buChar char="•"/>
            </a:pPr>
            <a:r>
              <a:rPr lang="en-US" sz="2754" b="1">
                <a:solidFill>
                  <a:srgbClr val="B4B0A9"/>
                </a:solidFill>
                <a:latin typeface="Montserrat Bold"/>
                <a:ea typeface="Montserrat Bold"/>
                <a:cs typeface="Montserrat Bold"/>
                <a:sym typeface="Montserrat Bold"/>
              </a:rPr>
              <a:t>Core Technologies:</a:t>
            </a:r>
          </a:p>
          <a:p>
            <a:pPr marL="2378998" lvl="4" indent="-475800" algn="l">
              <a:lnSpc>
                <a:spcPts val="3305"/>
              </a:lnSpc>
              <a:buFont typeface="Arial"/>
              <a:buChar char="•"/>
            </a:pPr>
            <a:r>
              <a:rPr lang="en-US" sz="2754">
                <a:solidFill>
                  <a:srgbClr val="B4B0A9"/>
                </a:solidFill>
                <a:latin typeface="Montserrat"/>
                <a:ea typeface="Montserrat"/>
                <a:cs typeface="Montserrat"/>
                <a:sym typeface="Montserrat"/>
              </a:rPr>
              <a:t>AI-based smart routing</a:t>
            </a:r>
          </a:p>
          <a:p>
            <a:pPr marL="2378998" lvl="4" indent="-475800" algn="l">
              <a:lnSpc>
                <a:spcPts val="3305"/>
              </a:lnSpc>
              <a:buFont typeface="Arial"/>
              <a:buChar char="•"/>
            </a:pPr>
            <a:r>
              <a:rPr lang="en-US" sz="2754">
                <a:solidFill>
                  <a:srgbClr val="B4B0A9"/>
                </a:solidFill>
                <a:latin typeface="Montserrat"/>
                <a:ea typeface="Montserrat"/>
                <a:cs typeface="Montserrat"/>
                <a:sym typeface="Montserrat"/>
              </a:rPr>
              <a:t>Public transport and EV integration via APIs</a:t>
            </a:r>
          </a:p>
          <a:p>
            <a:pPr marL="2378998" lvl="4" indent="-475800" algn="l">
              <a:lnSpc>
                <a:spcPts val="3305"/>
              </a:lnSpc>
              <a:buFont typeface="Arial"/>
              <a:buChar char="•"/>
            </a:pPr>
            <a:r>
              <a:rPr lang="en-US" sz="2754">
                <a:solidFill>
                  <a:srgbClr val="B4B0A9"/>
                </a:solidFill>
                <a:latin typeface="Montserrat"/>
                <a:ea typeface="Montserrat"/>
                <a:cs typeface="Montserrat"/>
                <a:sym typeface="Montserrat"/>
              </a:rPr>
              <a:t>Firebase backend and rewards system</a:t>
            </a:r>
          </a:p>
          <a:p>
            <a:pPr marL="2378998" lvl="4" indent="-475800" algn="l">
              <a:lnSpc>
                <a:spcPts val="3305"/>
              </a:lnSpc>
              <a:buFont typeface="Arial"/>
              <a:buChar char="•"/>
            </a:pPr>
            <a:r>
              <a:rPr lang="en-US" sz="2754">
                <a:solidFill>
                  <a:srgbClr val="B4B0A9"/>
                </a:solidFill>
                <a:latin typeface="Montserrat"/>
                <a:ea typeface="Montserrat"/>
                <a:cs typeface="Montserrat"/>
                <a:sym typeface="Montserrat"/>
              </a:rPr>
              <a:t>Flutter for cross platform development</a:t>
            </a:r>
          </a:p>
          <a:p>
            <a:pPr marL="1539351" lvl="1" indent="-769676" algn="l">
              <a:lnSpc>
                <a:spcPts val="3305"/>
              </a:lnSpc>
            </a:pPr>
            <a:endParaRPr lang="en-US" sz="2754">
              <a:solidFill>
                <a:srgbClr val="B4B0A9"/>
              </a:solidFill>
              <a:latin typeface="Montserrat"/>
              <a:ea typeface="Montserrat"/>
              <a:cs typeface="Montserrat"/>
              <a:sym typeface="Montserrat"/>
            </a:endParaRPr>
          </a:p>
          <a:p>
            <a:pPr marL="1539351" lvl="1" indent="-769676" algn="l">
              <a:lnSpc>
                <a:spcPts val="3801"/>
              </a:lnSpc>
            </a:pPr>
            <a:endParaRPr lang="en-US" sz="2754">
              <a:solidFill>
                <a:srgbClr val="B4B0A9"/>
              </a:solidFill>
              <a:latin typeface="Montserrat"/>
              <a:ea typeface="Montserrat"/>
              <a:cs typeface="Montserrat"/>
              <a:sym typeface="Montserrat"/>
            </a:endParaRPr>
          </a:p>
          <a:p>
            <a:pPr marL="1539351" lvl="1" indent="-769676" algn="l">
              <a:lnSpc>
                <a:spcPts val="3801"/>
              </a:lnSpc>
            </a:pPr>
            <a:endParaRPr lang="en-US" sz="2754">
              <a:solidFill>
                <a:srgbClr val="B4B0A9"/>
              </a:solidFill>
              <a:latin typeface="Montserrat"/>
              <a:ea typeface="Montserrat"/>
              <a:cs typeface="Montserrat"/>
              <a:sym typeface="Montserrat"/>
            </a:endParaRPr>
          </a:p>
        </p:txBody>
      </p:sp>
      <p:pic>
        <p:nvPicPr>
          <p:cNvPr id="10" name="Picture 10"/>
          <p:cNvPicPr>
            <a:picLocks noChangeAspect="1"/>
          </p:cNvPicPr>
          <p:nvPr/>
        </p:nvPicPr>
        <p:blipFill>
          <a:blip r:embed="rId7"/>
          <a:stretch>
            <a:fillRect/>
          </a:stretch>
        </p:blipFill>
        <p:spPr>
          <a:xfrm>
            <a:off x="12481734" y="408527"/>
            <a:ext cx="5193330" cy="8921338"/>
          </a:xfrm>
          <a:prstGeom prst="rect">
            <a:avLst/>
          </a:prstGeom>
        </p:spPr>
      </p:pic>
      <p:grpSp>
        <p:nvGrpSpPr>
          <p:cNvPr id="11" name="Group 11"/>
          <p:cNvGrpSpPr/>
          <p:nvPr/>
        </p:nvGrpSpPr>
        <p:grpSpPr>
          <a:xfrm>
            <a:off x="2050880" y="1219226"/>
            <a:ext cx="9220741" cy="689094"/>
            <a:chOff x="0" y="0"/>
            <a:chExt cx="2428508" cy="181490"/>
          </a:xfrm>
        </p:grpSpPr>
        <p:sp>
          <p:nvSpPr>
            <p:cNvPr id="12" name="Freeform 12"/>
            <p:cNvSpPr/>
            <p:nvPr/>
          </p:nvSpPr>
          <p:spPr>
            <a:xfrm>
              <a:off x="0" y="0"/>
              <a:ext cx="2428508" cy="181490"/>
            </a:xfrm>
            <a:custGeom>
              <a:avLst/>
              <a:gdLst/>
              <a:ahLst/>
              <a:cxnLst/>
              <a:rect l="l" t="t" r="r" b="b"/>
              <a:pathLst>
                <a:path w="2428508" h="181490">
                  <a:moveTo>
                    <a:pt x="42821" y="0"/>
                  </a:moveTo>
                  <a:lnTo>
                    <a:pt x="2385687" y="0"/>
                  </a:lnTo>
                  <a:cubicBezTo>
                    <a:pt x="2409336" y="0"/>
                    <a:pt x="2428508" y="19171"/>
                    <a:pt x="2428508" y="42821"/>
                  </a:cubicBezTo>
                  <a:lnTo>
                    <a:pt x="2428508" y="138669"/>
                  </a:lnTo>
                  <a:cubicBezTo>
                    <a:pt x="2428508" y="162318"/>
                    <a:pt x="2409336" y="181490"/>
                    <a:pt x="2385687" y="181490"/>
                  </a:cubicBezTo>
                  <a:lnTo>
                    <a:pt x="42821" y="181490"/>
                  </a:lnTo>
                  <a:cubicBezTo>
                    <a:pt x="19171" y="181490"/>
                    <a:pt x="0" y="162318"/>
                    <a:pt x="0" y="138669"/>
                  </a:cubicBezTo>
                  <a:lnTo>
                    <a:pt x="0" y="42821"/>
                  </a:lnTo>
                  <a:cubicBezTo>
                    <a:pt x="0" y="19171"/>
                    <a:pt x="19171" y="0"/>
                    <a:pt x="42821" y="0"/>
                  </a:cubicBezTo>
                  <a:close/>
                </a:path>
              </a:pathLst>
            </a:custGeom>
            <a:solidFill>
              <a:srgbClr val="B4B0A9"/>
            </a:solidFill>
          </p:spPr>
          <p:txBody>
            <a:bodyPr/>
            <a:lstStyle/>
            <a:p>
              <a:endParaRPr lang="en-US"/>
            </a:p>
          </p:txBody>
        </p:sp>
        <p:sp>
          <p:nvSpPr>
            <p:cNvPr id="13" name="TextBox 13"/>
            <p:cNvSpPr txBox="1"/>
            <p:nvPr/>
          </p:nvSpPr>
          <p:spPr>
            <a:xfrm>
              <a:off x="0" y="9525"/>
              <a:ext cx="2428508"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Proposed Solution and Technology Approaches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15322900" y="8463148"/>
            <a:ext cx="2965104" cy="1976254"/>
            <a:chOff x="0" y="0"/>
            <a:chExt cx="3953472" cy="2635005"/>
          </a:xfrm>
        </p:grpSpPr>
        <p:sp>
          <p:nvSpPr>
            <p:cNvPr id="4" name="Freeform 4"/>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4"/>
              <a:stretch>
                <a:fillRect/>
              </a:stretch>
            </a:blipFill>
          </p:spPr>
          <p:txBody>
            <a:bodyPr/>
            <a:lstStyle/>
            <a:p>
              <a:endParaRPr lang="en-US"/>
            </a:p>
          </p:txBody>
        </p:sp>
      </p:grpSp>
      <p:grpSp>
        <p:nvGrpSpPr>
          <p:cNvPr id="5" name="Group 5"/>
          <p:cNvGrpSpPr>
            <a:grpSpLocks noChangeAspect="1"/>
          </p:cNvGrpSpPr>
          <p:nvPr/>
        </p:nvGrpSpPr>
        <p:grpSpPr>
          <a:xfrm>
            <a:off x="-151250" y="8323400"/>
            <a:ext cx="3309200" cy="2255748"/>
            <a:chOff x="0" y="0"/>
            <a:chExt cx="4412267" cy="3007664"/>
          </a:xfrm>
        </p:grpSpPr>
        <p:sp>
          <p:nvSpPr>
            <p:cNvPr id="6" name="Freeform 6"/>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5"/>
              <a:stretch>
                <a:fillRect l="-1" r="-2" b="-1"/>
              </a:stretch>
            </a:blipFill>
          </p:spPr>
          <p:txBody>
            <a:bodyPr/>
            <a:lstStyle/>
            <a:p>
              <a:endParaRPr lang="en-US"/>
            </a:p>
          </p:txBody>
        </p:sp>
      </p:grpSp>
      <p:grpSp>
        <p:nvGrpSpPr>
          <p:cNvPr id="7" name="Group 7"/>
          <p:cNvGrpSpPr>
            <a:grpSpLocks noChangeAspect="1"/>
          </p:cNvGrpSpPr>
          <p:nvPr/>
        </p:nvGrpSpPr>
        <p:grpSpPr>
          <a:xfrm>
            <a:off x="1417089" y="1762902"/>
            <a:ext cx="897857" cy="897857"/>
            <a:chOff x="0" y="0"/>
            <a:chExt cx="1234282" cy="1234282"/>
          </a:xfrm>
        </p:grpSpPr>
        <p:sp>
          <p:nvSpPr>
            <p:cNvPr id="8" name="Freeform 8" descr="preencoded.png"/>
            <p:cNvSpPr/>
            <p:nvPr/>
          </p:nvSpPr>
          <p:spPr>
            <a:xfrm>
              <a:off x="0" y="0"/>
              <a:ext cx="1234313" cy="1234313"/>
            </a:xfrm>
            <a:custGeom>
              <a:avLst/>
              <a:gdLst/>
              <a:ahLst/>
              <a:cxnLst/>
              <a:rect l="l" t="t" r="r" b="b"/>
              <a:pathLst>
                <a:path w="1234313" h="1234313">
                  <a:moveTo>
                    <a:pt x="0" y="0"/>
                  </a:moveTo>
                  <a:lnTo>
                    <a:pt x="1234313" y="0"/>
                  </a:lnTo>
                  <a:lnTo>
                    <a:pt x="1234313" y="1234313"/>
                  </a:lnTo>
                  <a:lnTo>
                    <a:pt x="0" y="1234313"/>
                  </a:lnTo>
                  <a:lnTo>
                    <a:pt x="0" y="0"/>
                  </a:lnTo>
                  <a:close/>
                </a:path>
              </a:pathLst>
            </a:custGeom>
            <a:blipFill>
              <a:blip r:embed="rId6"/>
              <a:stretch>
                <a:fillRect r="2" b="2"/>
              </a:stretch>
            </a:blipFill>
          </p:spPr>
          <p:txBody>
            <a:bodyPr/>
            <a:lstStyle/>
            <a:p>
              <a:endParaRPr lang="en-US"/>
            </a:p>
          </p:txBody>
        </p:sp>
      </p:grpSp>
      <p:grpSp>
        <p:nvGrpSpPr>
          <p:cNvPr id="9" name="Group 9"/>
          <p:cNvGrpSpPr>
            <a:grpSpLocks noChangeAspect="1"/>
          </p:cNvGrpSpPr>
          <p:nvPr/>
        </p:nvGrpSpPr>
        <p:grpSpPr>
          <a:xfrm>
            <a:off x="6756014" y="1762902"/>
            <a:ext cx="897857" cy="897857"/>
            <a:chOff x="0" y="0"/>
            <a:chExt cx="1234282" cy="1234282"/>
          </a:xfrm>
        </p:grpSpPr>
        <p:sp>
          <p:nvSpPr>
            <p:cNvPr id="10" name="Freeform 10" descr="preencoded.png"/>
            <p:cNvSpPr/>
            <p:nvPr/>
          </p:nvSpPr>
          <p:spPr>
            <a:xfrm>
              <a:off x="0" y="0"/>
              <a:ext cx="1234313" cy="1234313"/>
            </a:xfrm>
            <a:custGeom>
              <a:avLst/>
              <a:gdLst/>
              <a:ahLst/>
              <a:cxnLst/>
              <a:rect l="l" t="t" r="r" b="b"/>
              <a:pathLst>
                <a:path w="1234313" h="1234313">
                  <a:moveTo>
                    <a:pt x="0" y="0"/>
                  </a:moveTo>
                  <a:lnTo>
                    <a:pt x="1234313" y="0"/>
                  </a:lnTo>
                  <a:lnTo>
                    <a:pt x="1234313" y="1234313"/>
                  </a:lnTo>
                  <a:lnTo>
                    <a:pt x="0" y="1234313"/>
                  </a:lnTo>
                  <a:lnTo>
                    <a:pt x="0" y="0"/>
                  </a:lnTo>
                  <a:close/>
                </a:path>
              </a:pathLst>
            </a:custGeom>
            <a:blipFill>
              <a:blip r:embed="rId7"/>
              <a:stretch>
                <a:fillRect r="2" b="2"/>
              </a:stretch>
            </a:blipFill>
          </p:spPr>
          <p:txBody>
            <a:bodyPr/>
            <a:lstStyle/>
            <a:p>
              <a:endParaRPr lang="en-US"/>
            </a:p>
          </p:txBody>
        </p:sp>
      </p:grpSp>
      <p:grpSp>
        <p:nvGrpSpPr>
          <p:cNvPr id="11" name="Group 11"/>
          <p:cNvGrpSpPr>
            <a:grpSpLocks noChangeAspect="1"/>
          </p:cNvGrpSpPr>
          <p:nvPr/>
        </p:nvGrpSpPr>
        <p:grpSpPr>
          <a:xfrm>
            <a:off x="12094940" y="1762902"/>
            <a:ext cx="897857" cy="897857"/>
            <a:chOff x="0" y="0"/>
            <a:chExt cx="1234282" cy="1234282"/>
          </a:xfrm>
        </p:grpSpPr>
        <p:sp>
          <p:nvSpPr>
            <p:cNvPr id="12" name="Freeform 12" descr="preencoded.png"/>
            <p:cNvSpPr/>
            <p:nvPr/>
          </p:nvSpPr>
          <p:spPr>
            <a:xfrm>
              <a:off x="0" y="0"/>
              <a:ext cx="1234313" cy="1234313"/>
            </a:xfrm>
            <a:custGeom>
              <a:avLst/>
              <a:gdLst/>
              <a:ahLst/>
              <a:cxnLst/>
              <a:rect l="l" t="t" r="r" b="b"/>
              <a:pathLst>
                <a:path w="1234313" h="1234313">
                  <a:moveTo>
                    <a:pt x="0" y="0"/>
                  </a:moveTo>
                  <a:lnTo>
                    <a:pt x="1234313" y="0"/>
                  </a:lnTo>
                  <a:lnTo>
                    <a:pt x="1234313" y="1234313"/>
                  </a:lnTo>
                  <a:lnTo>
                    <a:pt x="0" y="1234313"/>
                  </a:lnTo>
                  <a:lnTo>
                    <a:pt x="0" y="0"/>
                  </a:lnTo>
                  <a:close/>
                </a:path>
              </a:pathLst>
            </a:custGeom>
            <a:blipFill>
              <a:blip r:embed="rId8"/>
              <a:stretch>
                <a:fillRect r="2" b="2"/>
              </a:stretch>
            </a:blipFill>
          </p:spPr>
          <p:txBody>
            <a:bodyPr/>
            <a:lstStyle/>
            <a:p>
              <a:endParaRPr lang="en-US"/>
            </a:p>
          </p:txBody>
        </p:sp>
      </p:grpSp>
      <p:grpSp>
        <p:nvGrpSpPr>
          <p:cNvPr id="13" name="Group 13"/>
          <p:cNvGrpSpPr>
            <a:grpSpLocks noChangeAspect="1"/>
          </p:cNvGrpSpPr>
          <p:nvPr/>
        </p:nvGrpSpPr>
        <p:grpSpPr>
          <a:xfrm>
            <a:off x="1417089" y="5708150"/>
            <a:ext cx="897857" cy="897857"/>
            <a:chOff x="0" y="0"/>
            <a:chExt cx="1234282" cy="1234282"/>
          </a:xfrm>
        </p:grpSpPr>
        <p:sp>
          <p:nvSpPr>
            <p:cNvPr id="14" name="Freeform 14" descr="preencoded.png"/>
            <p:cNvSpPr/>
            <p:nvPr/>
          </p:nvSpPr>
          <p:spPr>
            <a:xfrm>
              <a:off x="0" y="0"/>
              <a:ext cx="1234313" cy="1234313"/>
            </a:xfrm>
            <a:custGeom>
              <a:avLst/>
              <a:gdLst/>
              <a:ahLst/>
              <a:cxnLst/>
              <a:rect l="l" t="t" r="r" b="b"/>
              <a:pathLst>
                <a:path w="1234313" h="1234313">
                  <a:moveTo>
                    <a:pt x="0" y="0"/>
                  </a:moveTo>
                  <a:lnTo>
                    <a:pt x="1234313" y="0"/>
                  </a:lnTo>
                  <a:lnTo>
                    <a:pt x="1234313" y="1234313"/>
                  </a:lnTo>
                  <a:lnTo>
                    <a:pt x="0" y="1234313"/>
                  </a:lnTo>
                  <a:lnTo>
                    <a:pt x="0" y="0"/>
                  </a:lnTo>
                  <a:close/>
                </a:path>
              </a:pathLst>
            </a:custGeom>
            <a:blipFill>
              <a:blip r:embed="rId9"/>
              <a:stretch>
                <a:fillRect r="2" b="2"/>
              </a:stretch>
            </a:blipFill>
          </p:spPr>
          <p:txBody>
            <a:bodyPr/>
            <a:lstStyle/>
            <a:p>
              <a:endParaRPr lang="en-US"/>
            </a:p>
          </p:txBody>
        </p:sp>
      </p:grpSp>
      <p:sp>
        <p:nvSpPr>
          <p:cNvPr id="15" name="Freeform 15"/>
          <p:cNvSpPr/>
          <p:nvPr/>
        </p:nvSpPr>
        <p:spPr>
          <a:xfrm>
            <a:off x="6859494" y="5229198"/>
            <a:ext cx="927881" cy="927881"/>
          </a:xfrm>
          <a:custGeom>
            <a:avLst/>
            <a:gdLst/>
            <a:ahLst/>
            <a:cxnLst/>
            <a:rect l="l" t="t" r="r" b="b"/>
            <a:pathLst>
              <a:path w="927881" h="927881">
                <a:moveTo>
                  <a:pt x="0" y="0"/>
                </a:moveTo>
                <a:lnTo>
                  <a:pt x="927881" y="0"/>
                </a:lnTo>
                <a:lnTo>
                  <a:pt x="927881" y="927881"/>
                </a:lnTo>
                <a:lnTo>
                  <a:pt x="0" y="9278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1417089" y="3025388"/>
            <a:ext cx="4295554" cy="371111"/>
          </a:xfrm>
          <a:prstGeom prst="rect">
            <a:avLst/>
          </a:prstGeom>
        </p:spPr>
        <p:txBody>
          <a:bodyPr lIns="0" tIns="0" rIns="0" bIns="0" rtlCol="0" anchor="t">
            <a:spAutoFit/>
          </a:bodyPr>
          <a:lstStyle/>
          <a:p>
            <a:pPr algn="l">
              <a:lnSpc>
                <a:spcPts val="3045"/>
              </a:lnSpc>
            </a:pPr>
            <a:r>
              <a:rPr lang="en-US" sz="2424" b="1">
                <a:solidFill>
                  <a:srgbClr val="B4B0A9"/>
                </a:solidFill>
                <a:latin typeface="Montserrat Bold"/>
                <a:ea typeface="Montserrat Bold"/>
                <a:cs typeface="Montserrat Bold"/>
                <a:sym typeface="Montserrat Bold"/>
              </a:rPr>
              <a:t>Multi-modal Navigation</a:t>
            </a:r>
          </a:p>
        </p:txBody>
      </p:sp>
      <p:sp>
        <p:nvSpPr>
          <p:cNvPr id="17" name="TextBox 17"/>
          <p:cNvSpPr txBox="1"/>
          <p:nvPr/>
        </p:nvSpPr>
        <p:spPr>
          <a:xfrm>
            <a:off x="1417089" y="3534962"/>
            <a:ext cx="4779577" cy="911308"/>
          </a:xfrm>
          <a:prstGeom prst="rect">
            <a:avLst/>
          </a:prstGeom>
        </p:spPr>
        <p:txBody>
          <a:bodyPr lIns="0" tIns="0" rIns="0" bIns="0" rtlCol="0" anchor="t">
            <a:spAutoFit/>
          </a:bodyPr>
          <a:lstStyle/>
          <a:p>
            <a:pPr algn="l">
              <a:lnSpc>
                <a:spcPts val="3758"/>
              </a:lnSpc>
            </a:pPr>
            <a:r>
              <a:rPr lang="en-US" sz="2303">
                <a:solidFill>
                  <a:srgbClr val="B4B0A9"/>
                </a:solidFill>
                <a:latin typeface="Montserrat"/>
                <a:ea typeface="Montserrat"/>
                <a:cs typeface="Montserrat"/>
                <a:sym typeface="Montserrat"/>
              </a:rPr>
              <a:t>Seamless integration of buses, trains, bikes, and walking routes</a:t>
            </a:r>
          </a:p>
        </p:txBody>
      </p:sp>
      <p:sp>
        <p:nvSpPr>
          <p:cNvPr id="18" name="TextBox 18"/>
          <p:cNvSpPr txBox="1"/>
          <p:nvPr/>
        </p:nvSpPr>
        <p:spPr>
          <a:xfrm>
            <a:off x="6756014" y="3025388"/>
            <a:ext cx="3619253" cy="371111"/>
          </a:xfrm>
          <a:prstGeom prst="rect">
            <a:avLst/>
          </a:prstGeom>
        </p:spPr>
        <p:txBody>
          <a:bodyPr lIns="0" tIns="0" rIns="0" bIns="0" rtlCol="0" anchor="t">
            <a:spAutoFit/>
          </a:bodyPr>
          <a:lstStyle/>
          <a:p>
            <a:pPr algn="l">
              <a:lnSpc>
                <a:spcPts val="3045"/>
              </a:lnSpc>
            </a:pPr>
            <a:r>
              <a:rPr lang="en-US" sz="2424" b="1">
                <a:solidFill>
                  <a:srgbClr val="B4B0A9"/>
                </a:solidFill>
                <a:latin typeface="Montserrat Bold"/>
                <a:ea typeface="Montserrat Bold"/>
                <a:cs typeface="Montserrat Bold"/>
                <a:sym typeface="Montserrat Bold"/>
              </a:rPr>
              <a:t>EcoRewards System</a:t>
            </a:r>
          </a:p>
        </p:txBody>
      </p:sp>
      <p:sp>
        <p:nvSpPr>
          <p:cNvPr id="19" name="TextBox 19"/>
          <p:cNvSpPr txBox="1"/>
          <p:nvPr/>
        </p:nvSpPr>
        <p:spPr>
          <a:xfrm>
            <a:off x="6756014" y="3534962"/>
            <a:ext cx="4964771" cy="911308"/>
          </a:xfrm>
          <a:prstGeom prst="rect">
            <a:avLst/>
          </a:prstGeom>
        </p:spPr>
        <p:txBody>
          <a:bodyPr lIns="0" tIns="0" rIns="0" bIns="0" rtlCol="0" anchor="t">
            <a:spAutoFit/>
          </a:bodyPr>
          <a:lstStyle/>
          <a:p>
            <a:pPr algn="l">
              <a:lnSpc>
                <a:spcPts val="3758"/>
              </a:lnSpc>
            </a:pPr>
            <a:r>
              <a:rPr lang="en-US" sz="2303">
                <a:solidFill>
                  <a:srgbClr val="B4B0A9"/>
                </a:solidFill>
                <a:latin typeface="Montserrat"/>
                <a:ea typeface="Montserrat"/>
                <a:cs typeface="Montserrat"/>
                <a:sym typeface="Montserrat"/>
              </a:rPr>
              <a:t>Points for sustainable choices, redeemable for transit discounts</a:t>
            </a:r>
          </a:p>
        </p:txBody>
      </p:sp>
      <p:sp>
        <p:nvSpPr>
          <p:cNvPr id="20" name="TextBox 20"/>
          <p:cNvSpPr txBox="1"/>
          <p:nvPr/>
        </p:nvSpPr>
        <p:spPr>
          <a:xfrm>
            <a:off x="12094940" y="3025388"/>
            <a:ext cx="4551955" cy="371111"/>
          </a:xfrm>
          <a:prstGeom prst="rect">
            <a:avLst/>
          </a:prstGeom>
        </p:spPr>
        <p:txBody>
          <a:bodyPr lIns="0" tIns="0" rIns="0" bIns="0" rtlCol="0" anchor="t">
            <a:spAutoFit/>
          </a:bodyPr>
          <a:lstStyle/>
          <a:p>
            <a:pPr algn="l">
              <a:lnSpc>
                <a:spcPts val="3045"/>
              </a:lnSpc>
            </a:pPr>
            <a:r>
              <a:rPr lang="en-US" sz="2424" b="1">
                <a:solidFill>
                  <a:srgbClr val="B4B0A9"/>
                </a:solidFill>
                <a:latin typeface="Montserrat Bold"/>
                <a:ea typeface="Montserrat Bold"/>
                <a:cs typeface="Montserrat Bold"/>
                <a:sym typeface="Montserrat Bold"/>
              </a:rPr>
              <a:t>Carbon Footprint Tracker</a:t>
            </a:r>
          </a:p>
        </p:txBody>
      </p:sp>
      <p:sp>
        <p:nvSpPr>
          <p:cNvPr id="21" name="TextBox 21"/>
          <p:cNvSpPr txBox="1"/>
          <p:nvPr/>
        </p:nvSpPr>
        <p:spPr>
          <a:xfrm>
            <a:off x="12094940" y="3534962"/>
            <a:ext cx="4987343" cy="1382466"/>
          </a:xfrm>
          <a:prstGeom prst="rect">
            <a:avLst/>
          </a:prstGeom>
        </p:spPr>
        <p:txBody>
          <a:bodyPr lIns="0" tIns="0" rIns="0" bIns="0" rtlCol="0" anchor="t">
            <a:spAutoFit/>
          </a:bodyPr>
          <a:lstStyle/>
          <a:p>
            <a:pPr algn="l">
              <a:lnSpc>
                <a:spcPts val="3758"/>
              </a:lnSpc>
            </a:pPr>
            <a:r>
              <a:rPr lang="en-US" sz="2303">
                <a:solidFill>
                  <a:srgbClr val="B4B0A9"/>
                </a:solidFill>
                <a:latin typeface="Montserrat"/>
                <a:ea typeface="Montserrat"/>
                <a:cs typeface="Montserrat"/>
                <a:sym typeface="Montserrat"/>
              </a:rPr>
              <a:t>Real-time visualization of environmental impact by transport mode</a:t>
            </a:r>
          </a:p>
        </p:txBody>
      </p:sp>
      <p:sp>
        <p:nvSpPr>
          <p:cNvPr id="22" name="TextBox 22"/>
          <p:cNvSpPr txBox="1"/>
          <p:nvPr/>
        </p:nvSpPr>
        <p:spPr>
          <a:xfrm>
            <a:off x="1417089" y="6970637"/>
            <a:ext cx="3325822" cy="371111"/>
          </a:xfrm>
          <a:prstGeom prst="rect">
            <a:avLst/>
          </a:prstGeom>
        </p:spPr>
        <p:txBody>
          <a:bodyPr lIns="0" tIns="0" rIns="0" bIns="0" rtlCol="0" anchor="t">
            <a:spAutoFit/>
          </a:bodyPr>
          <a:lstStyle/>
          <a:p>
            <a:pPr algn="l">
              <a:lnSpc>
                <a:spcPts val="3045"/>
              </a:lnSpc>
            </a:pPr>
            <a:r>
              <a:rPr lang="en-US" sz="2424" b="1">
                <a:solidFill>
                  <a:srgbClr val="B4B0A9"/>
                </a:solidFill>
                <a:latin typeface="Montserrat Bold"/>
                <a:ea typeface="Montserrat Bold"/>
                <a:cs typeface="Montserrat Bold"/>
                <a:sym typeface="Montserrat Bold"/>
              </a:rPr>
              <a:t>Social Challenges</a:t>
            </a:r>
          </a:p>
        </p:txBody>
      </p:sp>
      <p:sp>
        <p:nvSpPr>
          <p:cNvPr id="23" name="TextBox 23"/>
          <p:cNvSpPr txBox="1"/>
          <p:nvPr/>
        </p:nvSpPr>
        <p:spPr>
          <a:xfrm>
            <a:off x="1417089" y="7480211"/>
            <a:ext cx="4964771" cy="1382466"/>
          </a:xfrm>
          <a:prstGeom prst="rect">
            <a:avLst/>
          </a:prstGeom>
        </p:spPr>
        <p:txBody>
          <a:bodyPr lIns="0" tIns="0" rIns="0" bIns="0" rtlCol="0" anchor="t">
            <a:spAutoFit/>
          </a:bodyPr>
          <a:lstStyle/>
          <a:p>
            <a:pPr algn="l">
              <a:lnSpc>
                <a:spcPts val="3758"/>
              </a:lnSpc>
            </a:pPr>
            <a:r>
              <a:rPr lang="en-US" sz="2303">
                <a:solidFill>
                  <a:srgbClr val="B4B0A9"/>
                </a:solidFill>
                <a:latin typeface="Montserrat"/>
                <a:ea typeface="Montserrat"/>
                <a:cs typeface="Montserrat"/>
                <a:sym typeface="Montserrat"/>
              </a:rPr>
              <a:t>Community leaderboards and city-wide sustainability competitions</a:t>
            </a:r>
          </a:p>
        </p:txBody>
      </p:sp>
      <p:sp>
        <p:nvSpPr>
          <p:cNvPr id="24" name="TextBox 24"/>
          <p:cNvSpPr txBox="1"/>
          <p:nvPr/>
        </p:nvSpPr>
        <p:spPr>
          <a:xfrm>
            <a:off x="6859494" y="6970637"/>
            <a:ext cx="3664397" cy="750011"/>
          </a:xfrm>
          <a:prstGeom prst="rect">
            <a:avLst/>
          </a:prstGeom>
        </p:spPr>
        <p:txBody>
          <a:bodyPr lIns="0" tIns="0" rIns="0" bIns="0" rtlCol="0" anchor="t">
            <a:spAutoFit/>
          </a:bodyPr>
          <a:lstStyle/>
          <a:p>
            <a:pPr algn="l">
              <a:lnSpc>
                <a:spcPts val="3043"/>
              </a:lnSpc>
            </a:pPr>
            <a:r>
              <a:rPr lang="en-US" sz="2424" b="1">
                <a:solidFill>
                  <a:srgbClr val="B4B0A9"/>
                </a:solidFill>
                <a:latin typeface="Montserrat Bold"/>
                <a:ea typeface="Montserrat Bold"/>
                <a:cs typeface="Montserrat Bold"/>
                <a:sym typeface="Montserrat Bold"/>
              </a:rPr>
              <a:t>Live Data Integration</a:t>
            </a:r>
          </a:p>
          <a:p>
            <a:pPr algn="l">
              <a:lnSpc>
                <a:spcPts val="3045"/>
              </a:lnSpc>
            </a:pPr>
            <a:endParaRPr lang="en-US" sz="2424" b="1">
              <a:solidFill>
                <a:srgbClr val="B4B0A9"/>
              </a:solidFill>
              <a:latin typeface="Montserrat Bold"/>
              <a:ea typeface="Montserrat Bold"/>
              <a:cs typeface="Montserrat Bold"/>
              <a:sym typeface="Montserrat Bold"/>
            </a:endParaRPr>
          </a:p>
        </p:txBody>
      </p:sp>
      <p:sp>
        <p:nvSpPr>
          <p:cNvPr id="25" name="TextBox 25"/>
          <p:cNvSpPr txBox="1"/>
          <p:nvPr/>
        </p:nvSpPr>
        <p:spPr>
          <a:xfrm>
            <a:off x="6859494" y="7480211"/>
            <a:ext cx="4964771" cy="911477"/>
          </a:xfrm>
          <a:prstGeom prst="rect">
            <a:avLst/>
          </a:prstGeom>
        </p:spPr>
        <p:txBody>
          <a:bodyPr lIns="0" tIns="0" rIns="0" bIns="0" rtlCol="0" anchor="t">
            <a:spAutoFit/>
          </a:bodyPr>
          <a:lstStyle/>
          <a:p>
            <a:pPr algn="l">
              <a:lnSpc>
                <a:spcPts val="3757"/>
              </a:lnSpc>
            </a:pPr>
            <a:r>
              <a:rPr lang="en-US" sz="2303">
                <a:solidFill>
                  <a:srgbClr val="B4B0A9"/>
                </a:solidFill>
                <a:latin typeface="Montserrat"/>
                <a:ea typeface="Montserrat"/>
                <a:cs typeface="Montserrat"/>
                <a:sym typeface="Montserrat"/>
              </a:rPr>
              <a:t> Pulls from traffic APIs, transport schedules</a:t>
            </a:r>
          </a:p>
        </p:txBody>
      </p:sp>
      <p:grpSp>
        <p:nvGrpSpPr>
          <p:cNvPr id="26" name="Group 26"/>
          <p:cNvGrpSpPr/>
          <p:nvPr/>
        </p:nvGrpSpPr>
        <p:grpSpPr>
          <a:xfrm>
            <a:off x="1028700" y="611197"/>
            <a:ext cx="3481722" cy="689094"/>
            <a:chOff x="0" y="0"/>
            <a:chExt cx="916997" cy="181490"/>
          </a:xfrm>
        </p:grpSpPr>
        <p:sp>
          <p:nvSpPr>
            <p:cNvPr id="27" name="Freeform 27"/>
            <p:cNvSpPr/>
            <p:nvPr/>
          </p:nvSpPr>
          <p:spPr>
            <a:xfrm>
              <a:off x="0" y="0"/>
              <a:ext cx="916997" cy="181490"/>
            </a:xfrm>
            <a:custGeom>
              <a:avLst/>
              <a:gdLst/>
              <a:ahLst/>
              <a:cxnLst/>
              <a:rect l="l" t="t" r="r" b="b"/>
              <a:pathLst>
                <a:path w="916997" h="181490">
                  <a:moveTo>
                    <a:pt x="90745" y="0"/>
                  </a:moveTo>
                  <a:lnTo>
                    <a:pt x="826252" y="0"/>
                  </a:lnTo>
                  <a:cubicBezTo>
                    <a:pt x="876369" y="0"/>
                    <a:pt x="916997" y="40628"/>
                    <a:pt x="916997" y="90745"/>
                  </a:cubicBezTo>
                  <a:lnTo>
                    <a:pt x="916997" y="90745"/>
                  </a:lnTo>
                  <a:cubicBezTo>
                    <a:pt x="916997" y="140862"/>
                    <a:pt x="876369" y="181490"/>
                    <a:pt x="826252" y="181490"/>
                  </a:cubicBezTo>
                  <a:lnTo>
                    <a:pt x="90745" y="181490"/>
                  </a:lnTo>
                  <a:cubicBezTo>
                    <a:pt x="40628" y="181490"/>
                    <a:pt x="0" y="140862"/>
                    <a:pt x="0" y="90745"/>
                  </a:cubicBezTo>
                  <a:lnTo>
                    <a:pt x="0" y="90745"/>
                  </a:lnTo>
                  <a:cubicBezTo>
                    <a:pt x="0" y="40628"/>
                    <a:pt x="40628" y="0"/>
                    <a:pt x="90745" y="0"/>
                  </a:cubicBezTo>
                  <a:close/>
                </a:path>
              </a:pathLst>
            </a:custGeom>
            <a:solidFill>
              <a:srgbClr val="B4B0A9"/>
            </a:solidFill>
          </p:spPr>
          <p:txBody>
            <a:bodyPr/>
            <a:lstStyle/>
            <a:p>
              <a:endParaRPr lang="en-US"/>
            </a:p>
          </p:txBody>
        </p:sp>
        <p:sp>
          <p:nvSpPr>
            <p:cNvPr id="28" name="TextBox 28"/>
            <p:cNvSpPr txBox="1"/>
            <p:nvPr/>
          </p:nvSpPr>
          <p:spPr>
            <a:xfrm>
              <a:off x="0" y="9525"/>
              <a:ext cx="916997"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How it work</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1250" y="8323400"/>
            <a:ext cx="3309200" cy="2255748"/>
            <a:chOff x="0" y="0"/>
            <a:chExt cx="4412267" cy="3007664"/>
          </a:xfrm>
        </p:grpSpPr>
        <p:sp>
          <p:nvSpPr>
            <p:cNvPr id="6" name="Freeform 6"/>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5"/>
              <a:stretch>
                <a:fillRect l="-1" r="-2" b="-1"/>
              </a:stretch>
            </a:blipFill>
          </p:spPr>
          <p:txBody>
            <a:bodyPr/>
            <a:lstStyle/>
            <a:p>
              <a:endParaRPr lang="en-US"/>
            </a:p>
          </p:txBody>
        </p:sp>
      </p:grpSp>
      <p:sp>
        <p:nvSpPr>
          <p:cNvPr id="7" name="Freeform 7"/>
          <p:cNvSpPr/>
          <p:nvPr/>
        </p:nvSpPr>
        <p:spPr>
          <a:xfrm>
            <a:off x="13177583" y="0"/>
            <a:ext cx="5110417" cy="10287000"/>
          </a:xfrm>
          <a:custGeom>
            <a:avLst/>
            <a:gdLst/>
            <a:ahLst/>
            <a:cxnLst/>
            <a:rect l="l" t="t" r="r" b="b"/>
            <a:pathLst>
              <a:path w="5110417" h="10287000">
                <a:moveTo>
                  <a:pt x="0" y="0"/>
                </a:moveTo>
                <a:lnTo>
                  <a:pt x="5110417" y="0"/>
                </a:lnTo>
                <a:lnTo>
                  <a:pt x="5110417" y="10287000"/>
                </a:lnTo>
                <a:lnTo>
                  <a:pt x="0" y="10287000"/>
                </a:lnTo>
                <a:lnTo>
                  <a:pt x="0" y="0"/>
                </a:lnTo>
                <a:close/>
              </a:path>
            </a:pathLst>
          </a:custGeom>
          <a:blipFill>
            <a:blip r:embed="rId6"/>
            <a:stretch>
              <a:fillRect l="-4898" r="-4898"/>
            </a:stretch>
          </a:blipFill>
        </p:spPr>
        <p:txBody>
          <a:bodyPr/>
          <a:lstStyle/>
          <a:p>
            <a:endParaRPr lang="en-US"/>
          </a:p>
        </p:txBody>
      </p:sp>
      <p:grpSp>
        <p:nvGrpSpPr>
          <p:cNvPr id="8" name="Group 8"/>
          <p:cNvGrpSpPr>
            <a:grpSpLocks noChangeAspect="1"/>
          </p:cNvGrpSpPr>
          <p:nvPr/>
        </p:nvGrpSpPr>
        <p:grpSpPr>
          <a:xfrm>
            <a:off x="15322900" y="8463148"/>
            <a:ext cx="2965104" cy="1976254"/>
            <a:chOff x="0" y="0"/>
            <a:chExt cx="3953472" cy="2635005"/>
          </a:xfrm>
        </p:grpSpPr>
        <p:sp>
          <p:nvSpPr>
            <p:cNvPr id="9" name="Freeform 9"/>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7"/>
              <a:stretch>
                <a:fillRect/>
              </a:stretch>
            </a:blipFill>
          </p:spPr>
          <p:txBody>
            <a:bodyPr/>
            <a:lstStyle/>
            <a:p>
              <a:endParaRPr lang="en-US"/>
            </a:p>
          </p:txBody>
        </p:sp>
      </p:grpSp>
      <p:sp>
        <p:nvSpPr>
          <p:cNvPr id="10" name="TextBox 10"/>
          <p:cNvSpPr txBox="1"/>
          <p:nvPr/>
        </p:nvSpPr>
        <p:spPr>
          <a:xfrm>
            <a:off x="1028700" y="2509721"/>
            <a:ext cx="10417136" cy="5813679"/>
          </a:xfrm>
          <a:prstGeom prst="rect">
            <a:avLst/>
          </a:prstGeom>
        </p:spPr>
        <p:txBody>
          <a:bodyPr lIns="0" tIns="0" rIns="0" bIns="0" rtlCol="0" anchor="t">
            <a:spAutoFit/>
          </a:bodyPr>
          <a:lstStyle/>
          <a:p>
            <a:pPr algn="l">
              <a:lnSpc>
                <a:spcPts val="3828"/>
              </a:lnSpc>
            </a:pPr>
            <a:r>
              <a:rPr lang="en-US" sz="2900">
                <a:solidFill>
                  <a:srgbClr val="B4B0A9"/>
                </a:solidFill>
                <a:latin typeface="Montserrat"/>
                <a:ea typeface="Montserrat"/>
                <a:cs typeface="Montserrat"/>
                <a:sym typeface="Montserrat"/>
              </a:rPr>
              <a:t> </a:t>
            </a:r>
          </a:p>
          <a:p>
            <a:pPr marL="883552" lvl="1" indent="-441776" algn="l">
              <a:lnSpc>
                <a:spcPts val="3828"/>
              </a:lnSpc>
              <a:buFont typeface="Arial"/>
              <a:buChar char="•"/>
            </a:pPr>
            <a:r>
              <a:rPr lang="en-US" sz="2900">
                <a:solidFill>
                  <a:srgbClr val="B4B0A9"/>
                </a:solidFill>
                <a:latin typeface="Montserrat"/>
                <a:ea typeface="Montserrat"/>
                <a:cs typeface="Montserrat"/>
                <a:sym typeface="Montserrat"/>
              </a:rPr>
              <a:t>Eco First Navigation: Prioritizes green transport over speed</a:t>
            </a:r>
          </a:p>
          <a:p>
            <a:pPr marL="883552" lvl="1" indent="-441776" algn="l">
              <a:lnSpc>
                <a:spcPts val="3828"/>
              </a:lnSpc>
              <a:buFont typeface="Arial"/>
              <a:buChar char="•"/>
            </a:pPr>
            <a:r>
              <a:rPr lang="en-US" sz="2900">
                <a:solidFill>
                  <a:srgbClr val="B4B0A9"/>
                </a:solidFill>
                <a:latin typeface="Montserrat"/>
                <a:ea typeface="Montserrat"/>
                <a:cs typeface="Montserrat"/>
                <a:sym typeface="Montserrat"/>
              </a:rPr>
              <a:t>Reward System: Gamified incentives for sustainable habits</a:t>
            </a:r>
          </a:p>
          <a:p>
            <a:pPr marL="883552" lvl="1" indent="-441776" algn="l">
              <a:lnSpc>
                <a:spcPts val="3828"/>
              </a:lnSpc>
              <a:buFont typeface="Arial"/>
              <a:buChar char="•"/>
            </a:pPr>
            <a:r>
              <a:rPr lang="en-US" sz="2900">
                <a:solidFill>
                  <a:srgbClr val="B4B0A9"/>
                </a:solidFill>
                <a:latin typeface="Montserrat"/>
                <a:ea typeface="Montserrat"/>
                <a:cs typeface="Montserrat"/>
                <a:sym typeface="Montserrat"/>
              </a:rPr>
              <a:t>Smart Suggestions: Based on location, time, and calendar</a:t>
            </a:r>
          </a:p>
          <a:p>
            <a:pPr marL="883552" lvl="1" indent="-441776" algn="l">
              <a:lnSpc>
                <a:spcPts val="3828"/>
              </a:lnSpc>
              <a:buFont typeface="Arial"/>
              <a:buChar char="•"/>
            </a:pPr>
            <a:r>
              <a:rPr lang="en-US" sz="2900">
                <a:solidFill>
                  <a:srgbClr val="B4B0A9"/>
                </a:solidFill>
                <a:latin typeface="Montserrat"/>
                <a:ea typeface="Montserrat"/>
                <a:cs typeface="Montserrat"/>
                <a:sym typeface="Montserrat"/>
              </a:rPr>
              <a:t>CO₂ Insights: Live carbon footprint tracking</a:t>
            </a:r>
          </a:p>
          <a:p>
            <a:pPr marL="883552" lvl="1" indent="-441776" algn="l">
              <a:lnSpc>
                <a:spcPts val="3828"/>
              </a:lnSpc>
              <a:buFont typeface="Arial"/>
              <a:buChar char="•"/>
            </a:pPr>
            <a:r>
              <a:rPr lang="en-US" sz="2900">
                <a:solidFill>
                  <a:srgbClr val="B4B0A9"/>
                </a:solidFill>
                <a:latin typeface="Montserrat"/>
                <a:ea typeface="Montserrat"/>
                <a:cs typeface="Montserrat"/>
                <a:sym typeface="Montserrat"/>
              </a:rPr>
              <a:t>Scalable Platform: Works across cities using modular APIs</a:t>
            </a:r>
          </a:p>
          <a:p>
            <a:pPr algn="l">
              <a:lnSpc>
                <a:spcPts val="3828"/>
              </a:lnSpc>
            </a:pPr>
            <a:endParaRPr lang="en-US" sz="2900">
              <a:solidFill>
                <a:srgbClr val="B4B0A9"/>
              </a:solidFill>
              <a:latin typeface="Montserrat"/>
              <a:ea typeface="Montserrat"/>
              <a:cs typeface="Montserrat"/>
              <a:sym typeface="Montserrat"/>
            </a:endParaRPr>
          </a:p>
          <a:p>
            <a:pPr marL="883921" lvl="1" indent="-441960" algn="l">
              <a:lnSpc>
                <a:spcPts val="3828"/>
              </a:lnSpc>
            </a:pPr>
            <a:endParaRPr lang="en-US" sz="2900">
              <a:solidFill>
                <a:srgbClr val="B4B0A9"/>
              </a:solidFill>
              <a:latin typeface="Montserrat"/>
              <a:ea typeface="Montserrat"/>
              <a:cs typeface="Montserrat"/>
              <a:sym typeface="Montserrat"/>
            </a:endParaRPr>
          </a:p>
        </p:txBody>
      </p:sp>
      <p:grpSp>
        <p:nvGrpSpPr>
          <p:cNvPr id="11" name="Group 11"/>
          <p:cNvGrpSpPr/>
          <p:nvPr/>
        </p:nvGrpSpPr>
        <p:grpSpPr>
          <a:xfrm>
            <a:off x="1503350" y="1849202"/>
            <a:ext cx="7498620" cy="689094"/>
            <a:chOff x="0" y="0"/>
            <a:chExt cx="1974945" cy="181490"/>
          </a:xfrm>
        </p:grpSpPr>
        <p:sp>
          <p:nvSpPr>
            <p:cNvPr id="12" name="Freeform 12"/>
            <p:cNvSpPr/>
            <p:nvPr/>
          </p:nvSpPr>
          <p:spPr>
            <a:xfrm>
              <a:off x="0" y="0"/>
              <a:ext cx="1974945" cy="181490"/>
            </a:xfrm>
            <a:custGeom>
              <a:avLst/>
              <a:gdLst/>
              <a:ahLst/>
              <a:cxnLst/>
              <a:rect l="l" t="t" r="r" b="b"/>
              <a:pathLst>
                <a:path w="1974945" h="181490">
                  <a:moveTo>
                    <a:pt x="52655" y="0"/>
                  </a:moveTo>
                  <a:lnTo>
                    <a:pt x="1922291" y="0"/>
                  </a:lnTo>
                  <a:cubicBezTo>
                    <a:pt x="1951371" y="0"/>
                    <a:pt x="1974945" y="23574"/>
                    <a:pt x="1974945" y="52655"/>
                  </a:cubicBezTo>
                  <a:lnTo>
                    <a:pt x="1974945" y="128835"/>
                  </a:lnTo>
                  <a:cubicBezTo>
                    <a:pt x="1974945" y="142800"/>
                    <a:pt x="1969398" y="156193"/>
                    <a:pt x="1959523" y="166068"/>
                  </a:cubicBezTo>
                  <a:cubicBezTo>
                    <a:pt x="1949648" y="175942"/>
                    <a:pt x="1936255" y="181490"/>
                    <a:pt x="1922291" y="181490"/>
                  </a:cubicBezTo>
                  <a:lnTo>
                    <a:pt x="52655" y="181490"/>
                  </a:lnTo>
                  <a:cubicBezTo>
                    <a:pt x="38690" y="181490"/>
                    <a:pt x="25297" y="175942"/>
                    <a:pt x="15422" y="166068"/>
                  </a:cubicBezTo>
                  <a:cubicBezTo>
                    <a:pt x="5548" y="156193"/>
                    <a:pt x="0" y="142800"/>
                    <a:pt x="0" y="128835"/>
                  </a:cubicBezTo>
                  <a:lnTo>
                    <a:pt x="0" y="52655"/>
                  </a:lnTo>
                  <a:cubicBezTo>
                    <a:pt x="0" y="38690"/>
                    <a:pt x="5548" y="25297"/>
                    <a:pt x="15422" y="15422"/>
                  </a:cubicBezTo>
                  <a:cubicBezTo>
                    <a:pt x="25297" y="5548"/>
                    <a:pt x="38690" y="0"/>
                    <a:pt x="52655" y="0"/>
                  </a:cubicBezTo>
                  <a:close/>
                </a:path>
              </a:pathLst>
            </a:custGeom>
            <a:solidFill>
              <a:srgbClr val="B4B0A9"/>
            </a:solidFill>
          </p:spPr>
          <p:txBody>
            <a:bodyPr/>
            <a:lstStyle/>
            <a:p>
              <a:endParaRPr lang="en-US"/>
            </a:p>
          </p:txBody>
        </p:sp>
        <p:sp>
          <p:nvSpPr>
            <p:cNvPr id="13" name="TextBox 13"/>
            <p:cNvSpPr txBox="1"/>
            <p:nvPr/>
          </p:nvSpPr>
          <p:spPr>
            <a:xfrm>
              <a:off x="0" y="9525"/>
              <a:ext cx="1974945"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Innovation / Unique Value Proposition</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4330126" y="2632872"/>
            <a:ext cx="9873654" cy="4472648"/>
            <a:chOff x="0" y="0"/>
            <a:chExt cx="13164872" cy="5963531"/>
          </a:xfrm>
        </p:grpSpPr>
        <p:sp>
          <p:nvSpPr>
            <p:cNvPr id="4" name="Freeform 4"/>
            <p:cNvSpPr/>
            <p:nvPr/>
          </p:nvSpPr>
          <p:spPr>
            <a:xfrm>
              <a:off x="0" y="0"/>
              <a:ext cx="13164820" cy="5963539"/>
            </a:xfrm>
            <a:custGeom>
              <a:avLst/>
              <a:gdLst/>
              <a:ahLst/>
              <a:cxnLst/>
              <a:rect l="l" t="t" r="r" b="b"/>
              <a:pathLst>
                <a:path w="13164820" h="5963539">
                  <a:moveTo>
                    <a:pt x="0" y="0"/>
                  </a:moveTo>
                  <a:lnTo>
                    <a:pt x="13164820" y="0"/>
                  </a:lnTo>
                  <a:lnTo>
                    <a:pt x="13164820" y="5963539"/>
                  </a:lnTo>
                  <a:lnTo>
                    <a:pt x="0" y="5963539"/>
                  </a:lnTo>
                  <a:lnTo>
                    <a:pt x="0" y="0"/>
                  </a:lnTo>
                  <a:close/>
                </a:path>
              </a:pathLst>
            </a:custGeom>
            <a:blipFill>
              <a:blip r:embed="rId4">
                <a:alphaModFix amt="9999"/>
              </a:blip>
              <a:stretch>
                <a:fillRect t="-58420" b="-62335"/>
              </a:stretch>
            </a:blipFill>
          </p:spPr>
          <p:txBody>
            <a:bodyPr/>
            <a:lstStyle/>
            <a:p>
              <a:endParaRPr lang="en-US"/>
            </a:p>
          </p:txBody>
        </p:sp>
      </p:grpSp>
      <p:grpSp>
        <p:nvGrpSpPr>
          <p:cNvPr id="5" name="Group 5"/>
          <p:cNvGrpSpPr>
            <a:grpSpLocks noChangeAspect="1"/>
          </p:cNvGrpSpPr>
          <p:nvPr/>
        </p:nvGrpSpPr>
        <p:grpSpPr>
          <a:xfrm>
            <a:off x="15322900" y="8463148"/>
            <a:ext cx="2965104" cy="1976254"/>
            <a:chOff x="0" y="0"/>
            <a:chExt cx="3953472" cy="2635005"/>
          </a:xfrm>
        </p:grpSpPr>
        <p:sp>
          <p:nvSpPr>
            <p:cNvPr id="6" name="Freeform 6"/>
            <p:cNvSpPr/>
            <p:nvPr/>
          </p:nvSpPr>
          <p:spPr>
            <a:xfrm>
              <a:off x="0" y="0"/>
              <a:ext cx="3953510" cy="2634996"/>
            </a:xfrm>
            <a:custGeom>
              <a:avLst/>
              <a:gdLst/>
              <a:ahLst/>
              <a:cxnLst/>
              <a:rect l="l" t="t" r="r" b="b"/>
              <a:pathLst>
                <a:path w="3953510" h="2634996">
                  <a:moveTo>
                    <a:pt x="0" y="0"/>
                  </a:moveTo>
                  <a:lnTo>
                    <a:pt x="3953510" y="0"/>
                  </a:lnTo>
                  <a:lnTo>
                    <a:pt x="3953510" y="2634996"/>
                  </a:lnTo>
                  <a:lnTo>
                    <a:pt x="0" y="2634996"/>
                  </a:lnTo>
                  <a:lnTo>
                    <a:pt x="0" y="0"/>
                  </a:lnTo>
                  <a:close/>
                </a:path>
              </a:pathLst>
            </a:custGeom>
            <a:blipFill>
              <a:blip r:embed="rId5"/>
              <a:stretch>
                <a:fillRect/>
              </a:stretch>
            </a:blipFill>
          </p:spPr>
          <p:txBody>
            <a:bodyPr/>
            <a:lstStyle/>
            <a:p>
              <a:endParaRPr lang="en-US"/>
            </a:p>
          </p:txBody>
        </p:sp>
      </p:grpSp>
      <p:grpSp>
        <p:nvGrpSpPr>
          <p:cNvPr id="7" name="Group 7"/>
          <p:cNvGrpSpPr>
            <a:grpSpLocks noChangeAspect="1"/>
          </p:cNvGrpSpPr>
          <p:nvPr/>
        </p:nvGrpSpPr>
        <p:grpSpPr>
          <a:xfrm>
            <a:off x="-151250" y="8323400"/>
            <a:ext cx="3309200" cy="2255748"/>
            <a:chOff x="0" y="0"/>
            <a:chExt cx="4412267" cy="3007664"/>
          </a:xfrm>
        </p:grpSpPr>
        <p:sp>
          <p:nvSpPr>
            <p:cNvPr id="8" name="Freeform 8"/>
            <p:cNvSpPr/>
            <p:nvPr/>
          </p:nvSpPr>
          <p:spPr>
            <a:xfrm>
              <a:off x="0" y="0"/>
              <a:ext cx="4412234" cy="3007614"/>
            </a:xfrm>
            <a:custGeom>
              <a:avLst/>
              <a:gdLst/>
              <a:ahLst/>
              <a:cxnLst/>
              <a:rect l="l" t="t" r="r" b="b"/>
              <a:pathLst>
                <a:path w="4412234" h="3007614">
                  <a:moveTo>
                    <a:pt x="0" y="0"/>
                  </a:moveTo>
                  <a:lnTo>
                    <a:pt x="4412234" y="0"/>
                  </a:lnTo>
                  <a:lnTo>
                    <a:pt x="4412234" y="3007614"/>
                  </a:lnTo>
                  <a:lnTo>
                    <a:pt x="0" y="3007614"/>
                  </a:lnTo>
                  <a:lnTo>
                    <a:pt x="0" y="0"/>
                  </a:lnTo>
                  <a:close/>
                </a:path>
              </a:pathLst>
            </a:custGeom>
            <a:blipFill>
              <a:blip r:embed="rId6"/>
              <a:stretch>
                <a:fillRect l="-1" r="-2" b="-1"/>
              </a:stretch>
            </a:blipFill>
          </p:spPr>
          <p:txBody>
            <a:bodyPr/>
            <a:lstStyle/>
            <a:p>
              <a:endParaRPr lang="en-US"/>
            </a:p>
          </p:txBody>
        </p:sp>
      </p:grpSp>
      <p:sp>
        <p:nvSpPr>
          <p:cNvPr id="9" name="Freeform 9"/>
          <p:cNvSpPr/>
          <p:nvPr/>
        </p:nvSpPr>
        <p:spPr>
          <a:xfrm>
            <a:off x="0" y="0"/>
            <a:ext cx="18288000" cy="3398464"/>
          </a:xfrm>
          <a:custGeom>
            <a:avLst/>
            <a:gdLst/>
            <a:ahLst/>
            <a:cxnLst/>
            <a:rect l="l" t="t" r="r" b="b"/>
            <a:pathLst>
              <a:path w="18288000" h="3398464">
                <a:moveTo>
                  <a:pt x="0" y="0"/>
                </a:moveTo>
                <a:lnTo>
                  <a:pt x="18288000" y="0"/>
                </a:lnTo>
                <a:lnTo>
                  <a:pt x="18288000" y="3398464"/>
                </a:lnTo>
                <a:lnTo>
                  <a:pt x="0" y="3398464"/>
                </a:lnTo>
                <a:lnTo>
                  <a:pt x="0" y="0"/>
                </a:lnTo>
                <a:close/>
              </a:path>
            </a:pathLst>
          </a:custGeom>
          <a:blipFill>
            <a:blip r:embed="rId7"/>
            <a:stretch>
              <a:fillRect t="-64058" b="-129464"/>
            </a:stretch>
          </a:blipFill>
        </p:spPr>
        <p:txBody>
          <a:bodyPr/>
          <a:lstStyle/>
          <a:p>
            <a:endParaRPr lang="en-US"/>
          </a:p>
        </p:txBody>
      </p:sp>
      <p:sp>
        <p:nvSpPr>
          <p:cNvPr id="10" name="TextBox 10"/>
          <p:cNvSpPr txBox="1"/>
          <p:nvPr/>
        </p:nvSpPr>
        <p:spPr>
          <a:xfrm>
            <a:off x="683292" y="4484018"/>
            <a:ext cx="17167322" cy="5788000"/>
          </a:xfrm>
          <a:prstGeom prst="rect">
            <a:avLst/>
          </a:prstGeom>
        </p:spPr>
        <p:txBody>
          <a:bodyPr lIns="0" tIns="0" rIns="0" bIns="0" rtlCol="0" anchor="t">
            <a:spAutoFit/>
          </a:bodyPr>
          <a:lstStyle/>
          <a:p>
            <a:pPr algn="l">
              <a:lnSpc>
                <a:spcPts val="3836"/>
              </a:lnSpc>
            </a:pPr>
            <a:endParaRPr/>
          </a:p>
          <a:p>
            <a:pPr marL="846992" lvl="1" indent="-423496" algn="l">
              <a:lnSpc>
                <a:spcPts val="3836"/>
              </a:lnSpc>
              <a:buFont typeface="Arial"/>
              <a:buChar char="•"/>
            </a:pPr>
            <a:r>
              <a:rPr lang="en-US" sz="2780" b="1">
                <a:solidFill>
                  <a:srgbClr val="B4B0A9"/>
                </a:solidFill>
                <a:latin typeface="Montserrat Bold"/>
                <a:ea typeface="Montserrat Bold"/>
                <a:cs typeface="Montserrat Bold"/>
                <a:sym typeface="Montserrat Bold"/>
              </a:rPr>
              <a:t>How it Solves the Problem:</a:t>
            </a:r>
          </a:p>
          <a:p>
            <a:pPr marL="1800608" lvl="3" indent="-450152" algn="l">
              <a:lnSpc>
                <a:spcPts val="3836"/>
              </a:lnSpc>
              <a:buFont typeface="Arial"/>
              <a:buChar char="￭"/>
            </a:pPr>
            <a:r>
              <a:rPr lang="en-US" sz="2780">
                <a:solidFill>
                  <a:srgbClr val="B4B0A9"/>
                </a:solidFill>
                <a:latin typeface="Montserrat"/>
                <a:ea typeface="Montserrat"/>
                <a:cs typeface="Montserrat"/>
                <a:sym typeface="Montserrat"/>
              </a:rPr>
              <a:t>Encourages shift from private vehicles to public/green transport</a:t>
            </a:r>
          </a:p>
          <a:p>
            <a:pPr marL="1800608" lvl="3" indent="-450152" algn="l">
              <a:lnSpc>
                <a:spcPts val="3836"/>
              </a:lnSpc>
              <a:buFont typeface="Arial"/>
              <a:buChar char="￭"/>
            </a:pPr>
            <a:r>
              <a:rPr lang="en-US" sz="2780">
                <a:solidFill>
                  <a:srgbClr val="B4B0A9"/>
                </a:solidFill>
                <a:latin typeface="Montserrat"/>
                <a:ea typeface="Montserrat"/>
                <a:cs typeface="Montserrat"/>
                <a:sym typeface="Montserrat"/>
              </a:rPr>
              <a:t>Creates awareness through rewards and impact tracking</a:t>
            </a:r>
          </a:p>
          <a:p>
            <a:pPr algn="l">
              <a:lnSpc>
                <a:spcPts val="3836"/>
              </a:lnSpc>
            </a:pPr>
            <a:endParaRPr lang="en-US" sz="2780">
              <a:solidFill>
                <a:srgbClr val="B4B0A9"/>
              </a:solidFill>
              <a:latin typeface="Montserrat"/>
              <a:ea typeface="Montserrat"/>
              <a:cs typeface="Montserrat"/>
              <a:sym typeface="Montserrat"/>
            </a:endParaRPr>
          </a:p>
          <a:p>
            <a:pPr marL="846992" lvl="1" indent="-423496" algn="l">
              <a:lnSpc>
                <a:spcPts val="3836"/>
              </a:lnSpc>
              <a:buFont typeface="Arial"/>
              <a:buChar char="•"/>
            </a:pPr>
            <a:r>
              <a:rPr lang="en-US" sz="2780" b="1">
                <a:solidFill>
                  <a:srgbClr val="B4B0A9"/>
                </a:solidFill>
                <a:latin typeface="Montserrat Bold"/>
                <a:ea typeface="Montserrat Bold"/>
                <a:cs typeface="Montserrat Bold"/>
                <a:sym typeface="Montserrat Bold"/>
              </a:rPr>
              <a:t>Positive Impacts:</a:t>
            </a:r>
          </a:p>
          <a:p>
            <a:pPr marL="1800608" lvl="3" indent="-450152" algn="l">
              <a:lnSpc>
                <a:spcPts val="3836"/>
              </a:lnSpc>
              <a:buFont typeface="Arial"/>
              <a:buChar char="￭"/>
            </a:pPr>
            <a:r>
              <a:rPr lang="en-US" sz="2780">
                <a:solidFill>
                  <a:srgbClr val="B4B0A9"/>
                </a:solidFill>
                <a:latin typeface="Montserrat"/>
                <a:ea typeface="Montserrat"/>
                <a:cs typeface="Montserrat"/>
                <a:sym typeface="Montserrat"/>
              </a:rPr>
              <a:t>40% reduction in car trips per user</a:t>
            </a:r>
          </a:p>
          <a:p>
            <a:pPr marL="1800608" lvl="3" indent="-450152" algn="l">
              <a:lnSpc>
                <a:spcPts val="3836"/>
              </a:lnSpc>
              <a:buFont typeface="Arial"/>
              <a:buChar char="￭"/>
            </a:pPr>
            <a:r>
              <a:rPr lang="en-US" sz="2780">
                <a:solidFill>
                  <a:srgbClr val="B4B0A9"/>
                </a:solidFill>
                <a:latin typeface="Montserrat"/>
                <a:ea typeface="Montserrat"/>
                <a:cs typeface="Montserrat"/>
                <a:sym typeface="Montserrat"/>
              </a:rPr>
              <a:t>2.3 tons CO₂ saved per user annually</a:t>
            </a:r>
          </a:p>
          <a:p>
            <a:pPr marL="1800608" lvl="3" indent="-450152" algn="l">
              <a:lnSpc>
                <a:spcPts val="3836"/>
              </a:lnSpc>
              <a:buFont typeface="Arial"/>
              <a:buChar char="￭"/>
            </a:pPr>
            <a:r>
              <a:rPr lang="en-US" sz="2780">
                <a:solidFill>
                  <a:srgbClr val="B4B0A9"/>
                </a:solidFill>
                <a:latin typeface="Montserrat"/>
                <a:ea typeface="Montserrat"/>
                <a:cs typeface="Montserrat"/>
                <a:sym typeface="Montserrat"/>
              </a:rPr>
              <a:t>$1,200 saved on fuel &amp; parking</a:t>
            </a:r>
          </a:p>
          <a:p>
            <a:pPr algn="l">
              <a:lnSpc>
                <a:spcPts val="3836"/>
              </a:lnSpc>
            </a:pPr>
            <a:endParaRPr lang="en-US" sz="2780">
              <a:solidFill>
                <a:srgbClr val="B4B0A9"/>
              </a:solidFill>
              <a:latin typeface="Montserrat"/>
              <a:ea typeface="Montserrat"/>
              <a:cs typeface="Montserrat"/>
              <a:sym typeface="Montserrat"/>
            </a:endParaRPr>
          </a:p>
          <a:p>
            <a:pPr marL="847345" lvl="1" indent="-423672" algn="l">
              <a:lnSpc>
                <a:spcPts val="3836"/>
              </a:lnSpc>
            </a:pPr>
            <a:endParaRPr lang="en-US" sz="2780">
              <a:solidFill>
                <a:srgbClr val="B4B0A9"/>
              </a:solidFill>
              <a:latin typeface="Montserrat"/>
              <a:ea typeface="Montserrat"/>
              <a:cs typeface="Montserrat"/>
              <a:sym typeface="Montserrat"/>
            </a:endParaRPr>
          </a:p>
          <a:p>
            <a:pPr marL="847345" lvl="1" indent="-423672" algn="l">
              <a:lnSpc>
                <a:spcPts val="3336"/>
              </a:lnSpc>
            </a:pPr>
            <a:endParaRPr lang="en-US" sz="2780">
              <a:solidFill>
                <a:srgbClr val="B4B0A9"/>
              </a:solidFill>
              <a:latin typeface="Montserrat"/>
              <a:ea typeface="Montserrat"/>
              <a:cs typeface="Montserrat"/>
              <a:sym typeface="Montserrat"/>
            </a:endParaRPr>
          </a:p>
        </p:txBody>
      </p:sp>
      <p:grpSp>
        <p:nvGrpSpPr>
          <p:cNvPr id="11" name="Group 11"/>
          <p:cNvGrpSpPr/>
          <p:nvPr/>
        </p:nvGrpSpPr>
        <p:grpSpPr>
          <a:xfrm>
            <a:off x="1028700" y="3852074"/>
            <a:ext cx="3821659" cy="689094"/>
            <a:chOff x="0" y="0"/>
            <a:chExt cx="1006528" cy="181490"/>
          </a:xfrm>
        </p:grpSpPr>
        <p:sp>
          <p:nvSpPr>
            <p:cNvPr id="12" name="Freeform 12"/>
            <p:cNvSpPr/>
            <p:nvPr/>
          </p:nvSpPr>
          <p:spPr>
            <a:xfrm>
              <a:off x="0" y="0"/>
              <a:ext cx="1006528" cy="181490"/>
            </a:xfrm>
            <a:custGeom>
              <a:avLst/>
              <a:gdLst/>
              <a:ahLst/>
              <a:cxnLst/>
              <a:rect l="l" t="t" r="r" b="b"/>
              <a:pathLst>
                <a:path w="1006528" h="181490">
                  <a:moveTo>
                    <a:pt x="90745" y="0"/>
                  </a:moveTo>
                  <a:lnTo>
                    <a:pt x="915783" y="0"/>
                  </a:lnTo>
                  <a:cubicBezTo>
                    <a:pt x="965900" y="0"/>
                    <a:pt x="1006528" y="40628"/>
                    <a:pt x="1006528" y="90745"/>
                  </a:cubicBezTo>
                  <a:lnTo>
                    <a:pt x="1006528" y="90745"/>
                  </a:lnTo>
                  <a:cubicBezTo>
                    <a:pt x="1006528" y="140862"/>
                    <a:pt x="965900" y="181490"/>
                    <a:pt x="915783" y="181490"/>
                  </a:cubicBezTo>
                  <a:lnTo>
                    <a:pt x="90745" y="181490"/>
                  </a:lnTo>
                  <a:cubicBezTo>
                    <a:pt x="40628" y="181490"/>
                    <a:pt x="0" y="140862"/>
                    <a:pt x="0" y="90745"/>
                  </a:cubicBezTo>
                  <a:lnTo>
                    <a:pt x="0" y="90745"/>
                  </a:lnTo>
                  <a:cubicBezTo>
                    <a:pt x="0" y="40628"/>
                    <a:pt x="40628" y="0"/>
                    <a:pt x="90745" y="0"/>
                  </a:cubicBezTo>
                  <a:close/>
                </a:path>
              </a:pathLst>
            </a:custGeom>
            <a:solidFill>
              <a:srgbClr val="B4B0A9"/>
            </a:solidFill>
          </p:spPr>
          <p:txBody>
            <a:bodyPr/>
            <a:lstStyle/>
            <a:p>
              <a:endParaRPr lang="en-US"/>
            </a:p>
          </p:txBody>
        </p:sp>
        <p:sp>
          <p:nvSpPr>
            <p:cNvPr id="13" name="TextBox 13"/>
            <p:cNvSpPr txBox="1"/>
            <p:nvPr/>
          </p:nvSpPr>
          <p:spPr>
            <a:xfrm>
              <a:off x="0" y="9525"/>
              <a:ext cx="1006528" cy="171965"/>
            </a:xfrm>
            <a:prstGeom prst="rect">
              <a:avLst/>
            </a:prstGeom>
          </p:spPr>
          <p:txBody>
            <a:bodyPr lIns="50800" tIns="50800" rIns="50800" bIns="50800" rtlCol="0" anchor="ctr"/>
            <a:lstStyle/>
            <a:p>
              <a:pPr algn="ctr">
                <a:lnSpc>
                  <a:spcPts val="3359"/>
                </a:lnSpc>
              </a:pPr>
              <a:r>
                <a:rPr lang="en-US" sz="2799" b="1">
                  <a:solidFill>
                    <a:srgbClr val="4D0631"/>
                  </a:solidFill>
                  <a:latin typeface="Montserrat Bold"/>
                  <a:ea typeface="Montserrat Bold"/>
                  <a:cs typeface="Montserrat Bold"/>
                  <a:sym typeface="Montserrat Bold"/>
                </a:rPr>
                <a:t>Impact Analysis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615</Words>
  <Application>Microsoft Office PowerPoint</Application>
  <PresentationFormat>Custom</PresentationFormat>
  <Paragraphs>161</Paragraphs>
  <Slides>15</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Montserrat Bold</vt: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 Submission Template.pptx</dc:title>
  <dc:creator>user</dc:creator>
  <cp:lastModifiedBy>user</cp:lastModifiedBy>
  <cp:revision>2</cp:revision>
  <dcterms:created xsi:type="dcterms:W3CDTF">2006-08-16T00:00:00Z</dcterms:created>
  <dcterms:modified xsi:type="dcterms:W3CDTF">2025-07-17T06:52:59Z</dcterms:modified>
  <dc:identifier>DAGtTuk39Yk</dc:identifier>
</cp:coreProperties>
</file>